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5"/>
  </p:notesMasterIdLst>
  <p:handoutMasterIdLst>
    <p:handoutMasterId r:id="rId26"/>
  </p:handoutMasterIdLst>
  <p:sldIdLst>
    <p:sldId id="547" r:id="rId2"/>
    <p:sldId id="550" r:id="rId3"/>
    <p:sldId id="558" r:id="rId4"/>
    <p:sldId id="718" r:id="rId5"/>
    <p:sldId id="692" r:id="rId6"/>
    <p:sldId id="704" r:id="rId7"/>
    <p:sldId id="719" r:id="rId8"/>
    <p:sldId id="705" r:id="rId9"/>
    <p:sldId id="721" r:id="rId10"/>
    <p:sldId id="725" r:id="rId11"/>
    <p:sldId id="720" r:id="rId12"/>
    <p:sldId id="722" r:id="rId13"/>
    <p:sldId id="723" r:id="rId14"/>
    <p:sldId id="724" r:id="rId15"/>
    <p:sldId id="726" r:id="rId16"/>
    <p:sldId id="727" r:id="rId17"/>
    <p:sldId id="729" r:id="rId18"/>
    <p:sldId id="728" r:id="rId19"/>
    <p:sldId id="730" r:id="rId20"/>
    <p:sldId id="562" r:id="rId21"/>
    <p:sldId id="554" r:id="rId22"/>
    <p:sldId id="552" r:id="rId23"/>
    <p:sldId id="553" r:id="rId2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2019-07-08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7/8/2019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Pointer arithmetic</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Pointer arithmetic</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entries</a:t>
            </a:r>
            <a:endParaRPr lang="en-CA" dirty="0"/>
          </a:p>
        </p:txBody>
      </p:sp>
      <p:sp>
        <p:nvSpPr>
          <p:cNvPr id="3" name="Content Placeholder 2"/>
          <p:cNvSpPr>
            <a:spLocks noGrp="1"/>
          </p:cNvSpPr>
          <p:nvPr>
            <p:ph idx="1"/>
          </p:nvPr>
        </p:nvSpPr>
        <p:spPr/>
        <p:txBody>
          <a:bodyPr/>
          <a:lstStyle/>
          <a:p>
            <a:r>
              <a:rPr lang="en-CA" dirty="0" smtClean="0"/>
              <a:t>The following two statements are equivalent:</a:t>
            </a:r>
          </a:p>
          <a:p>
            <a:pPr marL="457200" lvl="1"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a_ray</a:t>
            </a:r>
            <a:r>
              <a:rPr lang="en-CA" dirty="0" smtClean="0">
                <a:latin typeface="Consolas" panose="020B0609020204030204" pitchFamily="49" charset="0"/>
                <a:cs typeface="Consolas" panose="020B0609020204030204" pitchFamily="49" charset="0"/>
              </a:rPr>
              <a:t>[k]</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a_ray</a:t>
            </a:r>
            <a:r>
              <a:rPr lang="en-CA" dirty="0" smtClean="0">
                <a:latin typeface="Consolas" panose="020B0609020204030204" pitchFamily="49" charset="0"/>
                <a:cs typeface="Consolas" panose="020B0609020204030204" pitchFamily="49" charset="0"/>
              </a:rPr>
              <a:t> + k)</a:t>
            </a:r>
            <a:endParaRPr lang="en-CA" dirty="0"/>
          </a:p>
          <a:p>
            <a:pPr lvl="1"/>
            <a:r>
              <a:rPr lang="en-CA" dirty="0" smtClean="0"/>
              <a:t>The first says:</a:t>
            </a:r>
          </a:p>
          <a:p>
            <a:pPr marL="457200" lvl="1" indent="0">
              <a:buNone/>
            </a:pPr>
            <a:r>
              <a:rPr lang="en-CA" dirty="0" smtClean="0"/>
              <a:t>	Access the </a:t>
            </a:r>
            <a:r>
              <a:rPr lang="en-CA" i="1" dirty="0" smtClean="0">
                <a:latin typeface="Times New Roman" panose="02020603050405020304" pitchFamily="18" charset="0"/>
                <a:cs typeface="Times New Roman" panose="02020603050405020304" pitchFamily="18" charset="0"/>
              </a:rPr>
              <a:t>k</a:t>
            </a:r>
            <a:r>
              <a:rPr lang="en-CA" baseline="30000" dirty="0" smtClean="0"/>
              <a:t>th</a:t>
            </a:r>
            <a:r>
              <a:rPr lang="en-CA" dirty="0" smtClean="0"/>
              <a:t> entry of the array </a:t>
            </a:r>
            <a:r>
              <a:rPr lang="en-CA" dirty="0" err="1" smtClean="0">
                <a:latin typeface="Consolas" panose="020B0609020204030204" pitchFamily="49" charset="0"/>
                <a:cs typeface="Consolas" panose="020B0609020204030204" pitchFamily="49" charset="0"/>
              </a:rPr>
              <a:t>a_ray</a:t>
            </a:r>
            <a:endParaRPr lang="en-CA" dirty="0" smtClean="0">
              <a:latin typeface="Consolas" panose="020B0609020204030204" pitchFamily="49" charset="0"/>
              <a:cs typeface="Consolas" panose="020B0609020204030204" pitchFamily="49" charset="0"/>
            </a:endParaRPr>
          </a:p>
          <a:p>
            <a:pPr lvl="1"/>
            <a:endParaRPr lang="en-CA" dirty="0"/>
          </a:p>
          <a:p>
            <a:pPr lvl="1"/>
            <a:r>
              <a:rPr lang="en-CA" dirty="0" smtClean="0"/>
              <a:t>The second says:</a:t>
            </a:r>
          </a:p>
          <a:p>
            <a:pPr marL="457200" lvl="1" indent="0">
              <a:buNone/>
            </a:pPr>
            <a:r>
              <a:rPr lang="en-CA" dirty="0" smtClean="0"/>
              <a:t>	Find the address of </a:t>
            </a:r>
            <a:r>
              <a:rPr lang="en-CA" i="1" dirty="0">
                <a:latin typeface="Times New Roman" panose="02020603050405020304" pitchFamily="18" charset="0"/>
                <a:cs typeface="Times New Roman" panose="02020603050405020304" pitchFamily="18" charset="0"/>
              </a:rPr>
              <a:t>k</a:t>
            </a:r>
            <a:r>
              <a:rPr lang="en-CA" dirty="0" smtClean="0"/>
              <a:t> entries beyond </a:t>
            </a:r>
            <a:r>
              <a:rPr lang="en-CA" dirty="0" err="1" smtClean="0">
                <a:latin typeface="Consolas" panose="020B0609020204030204" pitchFamily="49" charset="0"/>
                <a:cs typeface="Consolas" panose="020B0609020204030204" pitchFamily="49" charset="0"/>
              </a:rPr>
              <a:t>a_ray</a:t>
            </a:r>
            <a:r>
              <a:rPr lang="en-CA" dirty="0" smtClean="0"/>
              <a:t> and access that address</a:t>
            </a:r>
          </a:p>
          <a:p>
            <a:pPr lvl="1"/>
            <a:endParaRPr lang="en-CA" dirty="0"/>
          </a:p>
          <a:p>
            <a:r>
              <a:rPr lang="en-CA" dirty="0" smtClean="0"/>
              <a:t>In general, the first is much easier to read</a:t>
            </a:r>
            <a:endParaRPr lang="en-CA" dirty="0"/>
          </a:p>
        </p:txBody>
      </p:sp>
    </p:spTree>
    <p:extLst>
      <p:ext uri="{BB962C8B-B14F-4D97-AF65-F5344CB8AC3E}">
        <p14:creationId xmlns:p14="http://schemas.microsoft.com/office/powerpoint/2010/main" val="2639950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entries</a:t>
            </a:r>
            <a:endParaRPr lang="en-CA" dirty="0"/>
          </a:p>
        </p:txBody>
      </p:sp>
      <p:sp>
        <p:nvSpPr>
          <p:cNvPr id="3" name="Content Placeholder 2"/>
          <p:cNvSpPr>
            <a:spLocks noGrp="1"/>
          </p:cNvSpPr>
          <p:nvPr>
            <p:ph idx="1"/>
          </p:nvPr>
        </p:nvSpPr>
        <p:spPr/>
        <p:txBody>
          <a:bodyPr/>
          <a:lstStyle/>
          <a:p>
            <a:r>
              <a:rPr lang="en-CA" dirty="0" smtClean="0"/>
              <a:t>The following two statements are also equivalent:</a:t>
            </a:r>
          </a:p>
          <a:p>
            <a:pPr marL="457200" lvl="1" indent="0">
              <a:buNone/>
            </a:pPr>
            <a:r>
              <a:rPr lang="en-CA" dirty="0" smtClean="0">
                <a:latin typeface="Consolas" panose="020B0609020204030204" pitchFamily="49" charset="0"/>
                <a:cs typeface="Consolas" panose="020B0609020204030204" pitchFamily="49" charset="0"/>
              </a:rPr>
              <a:t>		&amp;( </a:t>
            </a:r>
            <a:r>
              <a:rPr lang="en-CA" dirty="0" err="1" smtClean="0">
                <a:latin typeface="Consolas" panose="020B0609020204030204" pitchFamily="49" charset="0"/>
                <a:cs typeface="Consolas" panose="020B0609020204030204" pitchFamily="49" charset="0"/>
              </a:rPr>
              <a:t>a_ray</a:t>
            </a:r>
            <a:r>
              <a:rPr lang="en-CA" dirty="0" smtClean="0">
                <a:latin typeface="Consolas" panose="020B0609020204030204" pitchFamily="49" charset="0"/>
                <a:cs typeface="Consolas" panose="020B0609020204030204" pitchFamily="49" charset="0"/>
              </a:rPr>
              <a:t>[k]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a_ray</a:t>
            </a:r>
            <a:r>
              <a:rPr lang="en-CA" dirty="0" smtClean="0">
                <a:latin typeface="Consolas" panose="020B0609020204030204" pitchFamily="49" charset="0"/>
                <a:cs typeface="Consolas" panose="020B0609020204030204" pitchFamily="49" charset="0"/>
              </a:rPr>
              <a:t> + k</a:t>
            </a:r>
            <a:endParaRPr lang="en-CA" dirty="0"/>
          </a:p>
          <a:p>
            <a:pPr lvl="1"/>
            <a:r>
              <a:rPr lang="en-CA" dirty="0" smtClean="0"/>
              <a:t>The first says:</a:t>
            </a:r>
          </a:p>
          <a:p>
            <a:pPr marL="457200" lvl="1" indent="0">
              <a:buNone/>
            </a:pPr>
            <a:r>
              <a:rPr lang="en-CA" dirty="0" smtClean="0"/>
              <a:t>	Find the address of the </a:t>
            </a:r>
            <a:r>
              <a:rPr lang="en-CA" i="1" dirty="0" smtClean="0">
                <a:latin typeface="Times New Roman" panose="02020603050405020304" pitchFamily="18" charset="0"/>
                <a:cs typeface="Times New Roman" panose="02020603050405020304" pitchFamily="18" charset="0"/>
              </a:rPr>
              <a:t>k</a:t>
            </a:r>
            <a:r>
              <a:rPr lang="en-CA" baseline="30000" dirty="0" smtClean="0"/>
              <a:t>th</a:t>
            </a:r>
            <a:r>
              <a:rPr lang="en-CA" dirty="0" smtClean="0"/>
              <a:t> entry of the array </a:t>
            </a:r>
            <a:r>
              <a:rPr lang="en-CA" dirty="0" err="1" smtClean="0">
                <a:latin typeface="Consolas" panose="020B0609020204030204" pitchFamily="49" charset="0"/>
                <a:cs typeface="Consolas" panose="020B0609020204030204" pitchFamily="49" charset="0"/>
              </a:rPr>
              <a:t>a_ray</a:t>
            </a:r>
            <a:endParaRPr lang="en-CA" dirty="0" smtClean="0">
              <a:latin typeface="Consolas" panose="020B0609020204030204" pitchFamily="49" charset="0"/>
              <a:cs typeface="Consolas" panose="020B0609020204030204" pitchFamily="49" charset="0"/>
            </a:endParaRPr>
          </a:p>
          <a:p>
            <a:pPr lvl="1"/>
            <a:endParaRPr lang="en-CA" dirty="0"/>
          </a:p>
          <a:p>
            <a:pPr lvl="1"/>
            <a:r>
              <a:rPr lang="en-CA" dirty="0" smtClean="0"/>
              <a:t>The second says:</a:t>
            </a:r>
          </a:p>
          <a:p>
            <a:pPr marL="457200" lvl="1" indent="0">
              <a:buNone/>
            </a:pPr>
            <a:r>
              <a:rPr lang="en-CA" dirty="0" smtClean="0"/>
              <a:t>	Find the address of </a:t>
            </a:r>
            <a:r>
              <a:rPr lang="en-CA" i="1" dirty="0">
                <a:latin typeface="Times New Roman" panose="02020603050405020304" pitchFamily="18" charset="0"/>
                <a:cs typeface="Times New Roman" panose="02020603050405020304" pitchFamily="18" charset="0"/>
              </a:rPr>
              <a:t>k</a:t>
            </a:r>
            <a:r>
              <a:rPr lang="en-CA" dirty="0" smtClean="0"/>
              <a:t> entries beyond </a:t>
            </a:r>
            <a:r>
              <a:rPr lang="en-CA" dirty="0" err="1" smtClean="0">
                <a:latin typeface="Consolas" panose="020B0609020204030204" pitchFamily="49" charset="0"/>
                <a:cs typeface="Consolas" panose="020B0609020204030204" pitchFamily="49" charset="0"/>
              </a:rPr>
              <a:t>a_ray</a:t>
            </a:r>
            <a:endParaRPr lang="en-CA" dirty="0" smtClean="0"/>
          </a:p>
          <a:p>
            <a:pPr lvl="1"/>
            <a:endParaRPr lang="en-CA" dirty="0"/>
          </a:p>
          <a:p>
            <a:r>
              <a:rPr lang="en-CA" dirty="0" smtClean="0"/>
              <a:t>In this case, the second is easier to read!</a:t>
            </a:r>
            <a:endParaRPr lang="en-CA" dirty="0"/>
          </a:p>
        </p:txBody>
      </p:sp>
    </p:spTree>
    <p:extLst>
      <p:ext uri="{BB962C8B-B14F-4D97-AF65-F5344CB8AC3E}">
        <p14:creationId xmlns:p14="http://schemas.microsoft.com/office/powerpoint/2010/main" val="2411532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entries</a:t>
            </a:r>
            <a:endParaRPr lang="en-CA" dirty="0"/>
          </a:p>
        </p:txBody>
      </p:sp>
      <p:sp>
        <p:nvSpPr>
          <p:cNvPr id="3" name="Content Placeholder 2"/>
          <p:cNvSpPr>
            <a:spLocks noGrp="1"/>
          </p:cNvSpPr>
          <p:nvPr>
            <p:ph idx="1"/>
          </p:nvPr>
        </p:nvSpPr>
        <p:spPr/>
        <p:txBody>
          <a:bodyPr/>
          <a:lstStyle/>
          <a:p>
            <a:r>
              <a:rPr lang="en-CA" dirty="0" smtClean="0"/>
              <a:t>Now you understand why all arrays in C++ start at index </a:t>
            </a:r>
            <a:r>
              <a:rPr lang="en-CA" dirty="0" smtClean="0">
                <a:latin typeface="Consolas" panose="020B0609020204030204" pitchFamily="49" charset="0"/>
                <a:cs typeface="Consolas" panose="020B0609020204030204" pitchFamily="49" charset="0"/>
              </a:rPr>
              <a:t>0</a:t>
            </a:r>
          </a:p>
          <a:p>
            <a:pPr marL="0"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a_ray</a:t>
            </a:r>
            <a:r>
              <a:rPr lang="en-CA" dirty="0" smtClean="0">
                <a:latin typeface="Consolas" panose="020B0609020204030204" pitchFamily="49" charset="0"/>
                <a:cs typeface="Consolas" panose="020B0609020204030204" pitchFamily="49" charset="0"/>
              </a:rPr>
              <a:t>[0] == *(</a:t>
            </a:r>
            <a:r>
              <a:rPr lang="en-CA" dirty="0" err="1" smtClean="0">
                <a:latin typeface="Consolas" panose="020B0609020204030204" pitchFamily="49" charset="0"/>
                <a:cs typeface="Consolas" panose="020B0609020204030204" pitchFamily="49" charset="0"/>
              </a:rPr>
              <a:t>a_ray</a:t>
            </a:r>
            <a:r>
              <a:rPr lang="en-CA" dirty="0" smtClean="0">
                <a:latin typeface="Consolas" panose="020B0609020204030204" pitchFamily="49" charset="0"/>
                <a:cs typeface="Consolas" panose="020B0609020204030204" pitchFamily="49" charset="0"/>
              </a:rPr>
              <a:t> + 0)</a:t>
            </a:r>
            <a:endParaRPr lang="en-CA" dirty="0"/>
          </a:p>
          <a:p>
            <a:pPr marL="0" indent="0">
              <a:buNone/>
            </a:pPr>
            <a:r>
              <a:rPr lang="en-CA" dirty="0" smtClean="0"/>
              <a:t>      and</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a_ray</a:t>
            </a:r>
            <a:r>
              <a:rPr lang="en-CA" dirty="0">
                <a:latin typeface="Consolas" panose="020B0609020204030204" pitchFamily="49" charset="0"/>
                <a:cs typeface="Consolas" panose="020B0609020204030204" pitchFamily="49" charset="0"/>
              </a:rPr>
              <a:t> + 0</a:t>
            </a:r>
            <a:r>
              <a:rPr lang="en-CA" dirty="0" smtClean="0">
                <a:latin typeface="Consolas" panose="020B0609020204030204" pitchFamily="49" charset="0"/>
                <a:cs typeface="Consolas" panose="020B0609020204030204" pitchFamily="49" charset="0"/>
              </a:rPr>
              <a:t>) == *</a:t>
            </a:r>
            <a:r>
              <a:rPr lang="en-CA" dirty="0" err="1" smtClean="0">
                <a:latin typeface="Consolas" panose="020B0609020204030204" pitchFamily="49" charset="0"/>
                <a:cs typeface="Consolas" panose="020B0609020204030204" pitchFamily="49" charset="0"/>
              </a:rPr>
              <a:t>a_ray</a:t>
            </a:r>
            <a:endParaRPr lang="en-CA" dirty="0"/>
          </a:p>
          <a:p>
            <a:pPr lvl="1"/>
            <a:endParaRPr lang="en-CA" dirty="0"/>
          </a:p>
          <a:p>
            <a:pPr lvl="1"/>
            <a:r>
              <a:rPr lang="en-CA" dirty="0" smtClean="0"/>
              <a:t>The decision to start array indices at </a:t>
            </a:r>
            <a:r>
              <a:rPr lang="en-CA" dirty="0" smtClean="0">
                <a:latin typeface="Consolas" panose="020B0609020204030204" pitchFamily="49" charset="0"/>
                <a:cs typeface="Consolas" panose="020B0609020204030204" pitchFamily="49" charset="0"/>
              </a:rPr>
              <a:t>0</a:t>
            </a:r>
            <a:r>
              <a:rPr lang="en-CA" dirty="0" smtClean="0"/>
              <a:t> was entirely practical</a:t>
            </a:r>
            <a:endParaRPr lang="en-CA" dirty="0"/>
          </a:p>
        </p:txBody>
      </p:sp>
    </p:spTree>
    <p:extLst>
      <p:ext uri="{BB962C8B-B14F-4D97-AF65-F5344CB8AC3E}">
        <p14:creationId xmlns:p14="http://schemas.microsoft.com/office/powerpoint/2010/main" val="2897063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Walking through arrays</a:t>
            </a:r>
            <a:endParaRPr lang="en-CA" dirty="0"/>
          </a:p>
        </p:txBody>
      </p:sp>
      <p:sp>
        <p:nvSpPr>
          <p:cNvPr id="3" name="Content Placeholder 2"/>
          <p:cNvSpPr>
            <a:spLocks noGrp="1"/>
          </p:cNvSpPr>
          <p:nvPr>
            <p:ph idx="1"/>
          </p:nvPr>
        </p:nvSpPr>
        <p:spPr>
          <a:xfrm>
            <a:off x="457200" y="1600200"/>
            <a:ext cx="8686800" cy="4525963"/>
          </a:xfrm>
        </p:spPr>
        <p:txBody>
          <a:bodyPr/>
          <a:lstStyle/>
          <a:p>
            <a:r>
              <a:rPr lang="en-CA" dirty="0" smtClean="0"/>
              <a:t>We can walk through arrays:</a:t>
            </a:r>
            <a:endParaRPr lang="en-CA" dirty="0"/>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 {</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int *</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{new int[6]{0, 1, 2, 3, 4, 42}};</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for </a:t>
            </a:r>
            <a:r>
              <a:rPr lang="en-CA" sz="1650" dirty="0">
                <a:latin typeface="Consolas" panose="020B0609020204030204" pitchFamily="49" charset="0"/>
                <a:cs typeface="Consolas" panose="020B0609020204030204" pitchFamily="49" charset="0"/>
              </a:rPr>
              <a:t>( </a:t>
            </a:r>
            <a:r>
              <a:rPr lang="en-CA" sz="1650" b="1" dirty="0" smtClean="0">
                <a:solidFill>
                  <a:srgbClr val="FF0000"/>
                </a:solidFill>
                <a:latin typeface="Consolas" panose="020B0609020204030204" pitchFamily="49" charset="0"/>
                <a:cs typeface="Consolas" panose="020B0609020204030204" pitchFamily="49" charset="0"/>
              </a:rPr>
              <a:t>int *</a:t>
            </a:r>
            <a:r>
              <a:rPr lang="en-CA" sz="1650" b="1" dirty="0" err="1" smtClean="0">
                <a:solidFill>
                  <a:srgbClr val="FF0000"/>
                </a:solidFill>
                <a:latin typeface="Consolas" panose="020B0609020204030204" pitchFamily="49" charset="0"/>
                <a:cs typeface="Consolas" panose="020B0609020204030204" pitchFamily="49" charset="0"/>
              </a:rPr>
              <a:t>p_ray</a:t>
            </a:r>
            <a:r>
              <a:rPr lang="en-CA" sz="1650" b="1" dirty="0" smtClean="0">
                <a:solidFill>
                  <a:srgbClr val="FF0000"/>
                </a:solidFill>
                <a:latin typeface="Consolas" panose="020B0609020204030204" pitchFamily="49" charset="0"/>
                <a:cs typeface="Consolas" panose="020B0609020204030204" pitchFamily="49" charset="0"/>
              </a:rPr>
              <a:t>{</a:t>
            </a:r>
            <a:r>
              <a:rPr lang="en-CA" sz="1650" b="1" dirty="0" err="1" smtClean="0">
                <a:solidFill>
                  <a:srgbClr val="FF0000"/>
                </a:solidFill>
                <a:latin typeface="Consolas" panose="020B0609020204030204" pitchFamily="49" charset="0"/>
                <a:cs typeface="Consolas" panose="020B0609020204030204" pitchFamily="49" charset="0"/>
              </a:rPr>
              <a:t>a_ray</a:t>
            </a:r>
            <a:r>
              <a:rPr lang="en-CA" sz="1650" b="1" dirty="0" smtClean="0">
                <a:solidFill>
                  <a:srgbClr val="FF0000"/>
                </a:solidFill>
                <a:latin typeface="Consolas" panose="020B0609020204030204" pitchFamily="49" charset="0"/>
                <a:cs typeface="Consolas" panose="020B0609020204030204" pitchFamily="49" charset="0"/>
              </a:rPr>
              <a:t>}; </a:t>
            </a:r>
            <a:r>
              <a:rPr lang="en-CA" sz="1650" b="1" dirty="0" err="1" smtClean="0">
                <a:solidFill>
                  <a:srgbClr val="FF0000"/>
                </a:solidFill>
                <a:latin typeface="Consolas" panose="020B0609020204030204" pitchFamily="49" charset="0"/>
                <a:cs typeface="Consolas" panose="020B0609020204030204" pitchFamily="49" charset="0"/>
              </a:rPr>
              <a:t>p_ray</a:t>
            </a:r>
            <a:r>
              <a:rPr lang="en-CA" sz="1650" b="1" dirty="0" smtClean="0">
                <a:solidFill>
                  <a:srgbClr val="FF0000"/>
                </a:solidFill>
                <a:latin typeface="Consolas" panose="020B0609020204030204" pitchFamily="49" charset="0"/>
                <a:cs typeface="Consolas" panose="020B0609020204030204" pitchFamily="49" charset="0"/>
              </a:rPr>
              <a:t> &lt; </a:t>
            </a:r>
            <a:r>
              <a:rPr lang="en-CA" sz="1650" b="1" dirty="0" err="1" smtClean="0">
                <a:solidFill>
                  <a:srgbClr val="FF0000"/>
                </a:solidFill>
                <a:latin typeface="Consolas" panose="020B0609020204030204" pitchFamily="49" charset="0"/>
                <a:cs typeface="Consolas" panose="020B0609020204030204" pitchFamily="49" charset="0"/>
              </a:rPr>
              <a:t>a_ray</a:t>
            </a:r>
            <a:r>
              <a:rPr lang="en-CA" sz="1650" b="1" dirty="0" smtClean="0">
                <a:solidFill>
                  <a:srgbClr val="FF0000"/>
                </a:solidFill>
                <a:latin typeface="Consolas" panose="020B0609020204030204" pitchFamily="49" charset="0"/>
                <a:cs typeface="Consolas" panose="020B0609020204030204" pitchFamily="49" charset="0"/>
              </a:rPr>
              <a:t> + 6; ++</a:t>
            </a:r>
            <a:r>
              <a:rPr lang="en-CA" sz="1650" b="1" dirty="0" err="1" smtClean="0">
                <a:solidFill>
                  <a:srgbClr val="FF0000"/>
                </a:solidFill>
                <a:latin typeface="Consolas" panose="020B0609020204030204" pitchFamily="49" charset="0"/>
                <a:cs typeface="Consolas" panose="020B0609020204030204" pitchFamily="49" charset="0"/>
              </a:rPr>
              <a:t>p_ray</a:t>
            </a:r>
            <a:r>
              <a:rPr lang="en-CA" sz="1650" b="1" dirty="0" smtClean="0">
                <a:solidFill>
                  <a:srgbClr val="FF0000"/>
                </a:solidFill>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std::cout &lt;&lt;  </a:t>
            </a:r>
            <a:r>
              <a:rPr lang="en-CA" sz="1650" dirty="0" err="1" smtClean="0">
                <a:latin typeface="Consolas" panose="020B0609020204030204" pitchFamily="49" charset="0"/>
                <a:cs typeface="Consolas" panose="020B0609020204030204" pitchFamily="49" charset="0"/>
              </a:rPr>
              <a:t>p_ray</a:t>
            </a:r>
            <a:r>
              <a:rPr lang="en-CA" sz="1650" dirty="0" smtClean="0">
                <a:latin typeface="Consolas" panose="020B0609020204030204" pitchFamily="49" charset="0"/>
                <a:cs typeface="Consolas" panose="020B0609020204030204" pitchFamily="49" charset="0"/>
              </a:rPr>
              <a:t> &lt;&lt; " stores the value " </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&lt;&lt; *</a:t>
            </a:r>
            <a:r>
              <a:rPr lang="en-CA" sz="1650" dirty="0" err="1" smtClean="0">
                <a:latin typeface="Consolas" panose="020B0609020204030204" pitchFamily="49" charset="0"/>
                <a:cs typeface="Consolas" panose="020B0609020204030204" pitchFamily="49" charset="0"/>
              </a:rPr>
              <a:t>p_ray</a:t>
            </a:r>
            <a:r>
              <a:rPr lang="en-CA" sz="1650" dirty="0" smtClean="0">
                <a:latin typeface="Consolas" panose="020B0609020204030204" pitchFamily="49" charset="0"/>
                <a:cs typeface="Consolas" panose="020B0609020204030204" pitchFamily="49" charset="0"/>
              </a:rPr>
              <a:t> &lt;&lt; std::endl;</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delete[] </a:t>
            </a:r>
            <a:r>
              <a:rPr lang="en-CA" sz="1650" dirty="0" err="1">
                <a:latin typeface="Consolas" panose="020B0609020204030204" pitchFamily="49" charset="0"/>
                <a:cs typeface="Consolas" panose="020B0609020204030204" pitchFamily="49" charset="0"/>
              </a:rPr>
              <a:t>a_ray</a:t>
            </a:r>
            <a:r>
              <a:rPr lang="en-CA" sz="1650" dirty="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a:t>
            </a:r>
            <a:r>
              <a:rPr lang="en-CA" sz="1650" dirty="0" err="1">
                <a:latin typeface="Consolas" panose="020B0609020204030204" pitchFamily="49" charset="0"/>
                <a:cs typeface="Consolas" panose="020B0609020204030204" pitchFamily="49" charset="0"/>
              </a:rPr>
              <a:t>a_ray</a:t>
            </a:r>
            <a:r>
              <a:rPr lang="en-CA" sz="1650" dirty="0">
                <a:latin typeface="Consolas" panose="020B0609020204030204" pitchFamily="49" charset="0"/>
                <a:cs typeface="Consolas" panose="020B0609020204030204" pitchFamily="49" charset="0"/>
              </a:rPr>
              <a:t> = nullptr;</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return 0;</a:t>
            </a:r>
          </a:p>
          <a:p>
            <a:pPr marL="800100" lvl="2" indent="0">
              <a:buNone/>
            </a:pPr>
            <a:r>
              <a:rPr lang="en-CA" sz="1650" dirty="0" smtClean="0">
                <a:latin typeface="Consolas" panose="020B0609020204030204" pitchFamily="49" charset="0"/>
                <a:cs typeface="Consolas" panose="020B0609020204030204" pitchFamily="49" charset="0"/>
              </a:rPr>
              <a:t>}</a:t>
            </a:r>
            <a:endParaRPr lang="en-CA" dirty="0" smtClean="0"/>
          </a:p>
        </p:txBody>
      </p:sp>
      <p:sp>
        <p:nvSpPr>
          <p:cNvPr id="4" name="Rectangle 3"/>
          <p:cNvSpPr/>
          <p:nvPr/>
        </p:nvSpPr>
        <p:spPr>
          <a:xfrm>
            <a:off x="3851920" y="4782051"/>
            <a:ext cx="4572000" cy="2031325"/>
          </a:xfrm>
          <a:prstGeom prst="rect">
            <a:avLst/>
          </a:prstGeom>
        </p:spPr>
        <p:txBody>
          <a:bodyPr>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0x183a010 stores the value 0</a:t>
            </a:r>
          </a:p>
          <a:p>
            <a:r>
              <a:rPr lang="en-CA" dirty="0" smtClean="0">
                <a:solidFill>
                  <a:srgbClr val="0070C0"/>
                </a:solidFill>
                <a:latin typeface="Consolas" panose="020B0609020204030204" pitchFamily="49" charset="0"/>
                <a:cs typeface="Consolas" panose="020B0609020204030204" pitchFamily="49" charset="0"/>
              </a:rPr>
              <a:t>   0x183a014 </a:t>
            </a:r>
            <a:r>
              <a:rPr lang="en-CA" dirty="0">
                <a:solidFill>
                  <a:srgbClr val="0070C0"/>
                </a:solidFill>
                <a:latin typeface="Consolas" panose="020B0609020204030204" pitchFamily="49" charset="0"/>
                <a:cs typeface="Consolas" panose="020B0609020204030204" pitchFamily="49" charset="0"/>
              </a:rPr>
              <a:t>stores the value 1</a:t>
            </a:r>
          </a:p>
          <a:p>
            <a:r>
              <a:rPr lang="en-CA" dirty="0" smtClean="0">
                <a:solidFill>
                  <a:srgbClr val="0070C0"/>
                </a:solidFill>
                <a:latin typeface="Consolas" panose="020B0609020204030204" pitchFamily="49" charset="0"/>
                <a:cs typeface="Consolas" panose="020B0609020204030204" pitchFamily="49" charset="0"/>
              </a:rPr>
              <a:t>   0x183a018 </a:t>
            </a:r>
            <a:r>
              <a:rPr lang="en-CA" dirty="0">
                <a:solidFill>
                  <a:srgbClr val="0070C0"/>
                </a:solidFill>
                <a:latin typeface="Consolas" panose="020B0609020204030204" pitchFamily="49" charset="0"/>
                <a:cs typeface="Consolas" panose="020B0609020204030204" pitchFamily="49" charset="0"/>
              </a:rPr>
              <a:t>stores the value 2</a:t>
            </a:r>
          </a:p>
          <a:p>
            <a:r>
              <a:rPr lang="en-CA" dirty="0" smtClean="0">
                <a:solidFill>
                  <a:srgbClr val="0070C0"/>
                </a:solidFill>
                <a:latin typeface="Consolas" panose="020B0609020204030204" pitchFamily="49" charset="0"/>
                <a:cs typeface="Consolas" panose="020B0609020204030204" pitchFamily="49" charset="0"/>
              </a:rPr>
              <a:t>   0x183a01c </a:t>
            </a:r>
            <a:r>
              <a:rPr lang="en-CA" dirty="0">
                <a:solidFill>
                  <a:srgbClr val="0070C0"/>
                </a:solidFill>
                <a:latin typeface="Consolas" panose="020B0609020204030204" pitchFamily="49" charset="0"/>
                <a:cs typeface="Consolas" panose="020B0609020204030204" pitchFamily="49" charset="0"/>
              </a:rPr>
              <a:t>stores the value 3</a:t>
            </a:r>
          </a:p>
          <a:p>
            <a:r>
              <a:rPr lang="en-CA" dirty="0" smtClean="0">
                <a:solidFill>
                  <a:srgbClr val="0070C0"/>
                </a:solidFill>
                <a:latin typeface="Consolas" panose="020B0609020204030204" pitchFamily="49" charset="0"/>
                <a:cs typeface="Consolas" panose="020B0609020204030204" pitchFamily="49" charset="0"/>
              </a:rPr>
              <a:t>   0x183a020 </a:t>
            </a:r>
            <a:r>
              <a:rPr lang="en-CA" dirty="0">
                <a:solidFill>
                  <a:srgbClr val="0070C0"/>
                </a:solidFill>
                <a:latin typeface="Consolas" panose="020B0609020204030204" pitchFamily="49" charset="0"/>
                <a:cs typeface="Consolas" panose="020B0609020204030204" pitchFamily="49" charset="0"/>
              </a:rPr>
              <a:t>stores the value 4</a:t>
            </a:r>
          </a:p>
          <a:p>
            <a:r>
              <a:rPr lang="en-CA" dirty="0" smtClean="0">
                <a:solidFill>
                  <a:srgbClr val="0070C0"/>
                </a:solidFill>
                <a:latin typeface="Consolas" panose="020B0609020204030204" pitchFamily="49" charset="0"/>
                <a:cs typeface="Consolas" panose="020B0609020204030204" pitchFamily="49" charset="0"/>
              </a:rPr>
              <a:t>   0x183a024 </a:t>
            </a:r>
            <a:r>
              <a:rPr lang="en-CA" dirty="0">
                <a:solidFill>
                  <a:srgbClr val="0070C0"/>
                </a:solidFill>
                <a:latin typeface="Consolas" panose="020B0609020204030204" pitchFamily="49" charset="0"/>
                <a:cs typeface="Consolas" panose="020B0609020204030204" pitchFamily="49" charset="0"/>
              </a:rPr>
              <a:t>stores the value </a:t>
            </a:r>
            <a:r>
              <a:rPr lang="en-CA" dirty="0" smtClean="0">
                <a:solidFill>
                  <a:srgbClr val="0070C0"/>
                </a:solidFill>
                <a:latin typeface="Consolas" panose="020B0609020204030204" pitchFamily="49" charset="0"/>
                <a:cs typeface="Consolas" panose="020B0609020204030204" pitchFamily="49" charset="0"/>
              </a:rPr>
              <a:t>42</a:t>
            </a:r>
            <a:endParaRPr lang="en-CA" dirty="0">
              <a:solidFill>
                <a:srgbClr val="0070C0"/>
              </a:solidFill>
              <a:latin typeface="Consolas" panose="020B0609020204030204" pitchFamily="49" charset="0"/>
              <a:cs typeface="Consolas" panose="020B0609020204030204" pitchFamily="49" charset="0"/>
            </a:endParaRPr>
          </a:p>
        </p:txBody>
      </p:sp>
      <p:sp>
        <p:nvSpPr>
          <p:cNvPr id="5" name="Oval 4"/>
          <p:cNvSpPr/>
          <p:nvPr/>
        </p:nvSpPr>
        <p:spPr>
          <a:xfrm>
            <a:off x="6877988" y="3730048"/>
            <a:ext cx="936104" cy="4467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flipH="1">
            <a:off x="7378580" y="2852936"/>
            <a:ext cx="72008" cy="87711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65922" y="2167989"/>
            <a:ext cx="3342582" cy="646331"/>
          </a:xfrm>
          <a:prstGeom prst="rect">
            <a:avLst/>
          </a:prstGeom>
        </p:spPr>
        <p:txBody>
          <a:bodyPr wrap="none">
            <a:spAutoFit/>
          </a:bodyPr>
          <a:lstStyle/>
          <a:p>
            <a:r>
              <a:rPr lang="en-CA" dirty="0" smtClean="0">
                <a:solidFill>
                  <a:srgbClr val="FF0000"/>
                </a:solidFill>
                <a:latin typeface="Georgia" panose="02040502050405020303" pitchFamily="18" charset="0"/>
              </a:rPr>
              <a:t>Increment </a:t>
            </a:r>
            <a:r>
              <a:rPr lang="en-CA" dirty="0" smtClean="0">
                <a:solidFill>
                  <a:srgbClr val="FF0000"/>
                </a:solidFill>
                <a:latin typeface="Consolas" panose="020B0609020204030204" pitchFamily="49" charset="0"/>
                <a:cs typeface="Consolas" panose="020B0609020204030204" pitchFamily="49" charset="0"/>
              </a:rPr>
              <a:t>'</a:t>
            </a:r>
            <a:r>
              <a:rPr lang="en-CA" dirty="0" err="1" smtClean="0">
                <a:solidFill>
                  <a:srgbClr val="FF0000"/>
                </a:solidFill>
                <a:latin typeface="Consolas" panose="020B0609020204030204" pitchFamily="49" charset="0"/>
                <a:cs typeface="Consolas" panose="020B0609020204030204" pitchFamily="49" charset="0"/>
              </a:rPr>
              <a:t>p_ray</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rgbClr val="FF0000"/>
                </a:solidFill>
                <a:latin typeface="Georgia" panose="02040502050405020303" pitchFamily="18" charset="0"/>
              </a:rPr>
              <a:t> to the next</a:t>
            </a:r>
          </a:p>
          <a:p>
            <a:r>
              <a:rPr lang="en-CA" dirty="0" smtClean="0">
                <a:solidFill>
                  <a:srgbClr val="FF0000"/>
                </a:solidFill>
                <a:latin typeface="Georgia" panose="02040502050405020303" pitchFamily="18" charset="0"/>
              </a:rPr>
              <a:t>valid address of an </a:t>
            </a:r>
            <a:r>
              <a:rPr lang="en-CA" dirty="0" smtClean="0">
                <a:solidFill>
                  <a:srgbClr val="FF0000"/>
                </a:solidFill>
                <a:latin typeface="Consolas" panose="020B0609020204030204" pitchFamily="49" charset="0"/>
                <a:cs typeface="Consolas" panose="020B0609020204030204" pitchFamily="49" charset="0"/>
              </a:rPr>
              <a:t>int</a:t>
            </a:r>
            <a:endParaRPr lang="en-CA"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89500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Walking through arrays</a:t>
            </a:r>
            <a:endParaRPr lang="en-CA" dirty="0"/>
          </a:p>
        </p:txBody>
      </p:sp>
      <p:sp>
        <p:nvSpPr>
          <p:cNvPr id="3" name="Content Placeholder 2"/>
          <p:cNvSpPr>
            <a:spLocks noGrp="1"/>
          </p:cNvSpPr>
          <p:nvPr>
            <p:ph idx="1"/>
          </p:nvPr>
        </p:nvSpPr>
        <p:spPr>
          <a:xfrm>
            <a:off x="457200" y="1600200"/>
            <a:ext cx="8686800" cy="4525963"/>
          </a:xfrm>
        </p:spPr>
        <p:txBody>
          <a:bodyPr/>
          <a:lstStyle/>
          <a:p>
            <a:r>
              <a:rPr lang="en-CA" dirty="0" smtClean="0"/>
              <a:t>Question: Should you, or should you not delete </a:t>
            </a:r>
            <a:r>
              <a:rPr lang="en-CA" dirty="0" err="1" smtClean="0">
                <a:latin typeface="Consolas" panose="020B0609020204030204" pitchFamily="49" charset="0"/>
                <a:cs typeface="Consolas" panose="020B0609020204030204" pitchFamily="49" charset="0"/>
              </a:rPr>
              <a:t>p_ray</a:t>
            </a:r>
            <a:r>
              <a:rPr lang="en-CA" dirty="0" smtClean="0"/>
              <a:t>?  Why?</a:t>
            </a:r>
            <a:endParaRPr lang="en-CA" dirty="0"/>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 {</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int *</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{new int[6]{0, 1, 2, 3, 4, 42}};</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for </a:t>
            </a:r>
            <a:r>
              <a:rPr lang="en-CA" sz="1650" dirty="0">
                <a:latin typeface="Consolas" panose="020B0609020204030204" pitchFamily="49" charset="0"/>
                <a:cs typeface="Consolas" panose="020B0609020204030204" pitchFamily="49" charset="0"/>
              </a:rPr>
              <a:t>( </a:t>
            </a:r>
            <a:r>
              <a:rPr lang="en-CA" sz="1650" b="1" dirty="0" smtClean="0">
                <a:solidFill>
                  <a:srgbClr val="FF0000"/>
                </a:solidFill>
                <a:latin typeface="Consolas" panose="020B0609020204030204" pitchFamily="49" charset="0"/>
                <a:cs typeface="Consolas" panose="020B0609020204030204" pitchFamily="49" charset="0"/>
              </a:rPr>
              <a:t>int *</a:t>
            </a:r>
            <a:r>
              <a:rPr lang="en-CA" sz="1650" b="1" dirty="0" err="1" smtClean="0">
                <a:solidFill>
                  <a:srgbClr val="FF0000"/>
                </a:solidFill>
                <a:latin typeface="Consolas" panose="020B0609020204030204" pitchFamily="49" charset="0"/>
                <a:cs typeface="Consolas" panose="020B0609020204030204" pitchFamily="49" charset="0"/>
              </a:rPr>
              <a:t>p_ray</a:t>
            </a:r>
            <a:r>
              <a:rPr lang="en-CA" sz="1650" b="1" dirty="0" smtClean="0">
                <a:solidFill>
                  <a:srgbClr val="FF0000"/>
                </a:solidFill>
                <a:latin typeface="Consolas" panose="020B0609020204030204" pitchFamily="49" charset="0"/>
                <a:cs typeface="Consolas" panose="020B0609020204030204" pitchFamily="49" charset="0"/>
              </a:rPr>
              <a:t>{</a:t>
            </a:r>
            <a:r>
              <a:rPr lang="en-CA" sz="1650" b="1" dirty="0" err="1" smtClean="0">
                <a:solidFill>
                  <a:srgbClr val="FF0000"/>
                </a:solidFill>
                <a:latin typeface="Consolas" panose="020B0609020204030204" pitchFamily="49" charset="0"/>
                <a:cs typeface="Consolas" panose="020B0609020204030204" pitchFamily="49" charset="0"/>
              </a:rPr>
              <a:t>a_ray</a:t>
            </a:r>
            <a:r>
              <a:rPr lang="en-CA" sz="1650" b="1" dirty="0" smtClean="0">
                <a:solidFill>
                  <a:srgbClr val="FF0000"/>
                </a:solidFill>
                <a:latin typeface="Consolas" panose="020B0609020204030204" pitchFamily="49" charset="0"/>
                <a:cs typeface="Consolas" panose="020B0609020204030204" pitchFamily="49" charset="0"/>
              </a:rPr>
              <a:t>}; </a:t>
            </a:r>
            <a:r>
              <a:rPr lang="en-CA" sz="1650" b="1" dirty="0" err="1" smtClean="0">
                <a:solidFill>
                  <a:srgbClr val="FF0000"/>
                </a:solidFill>
                <a:latin typeface="Consolas" panose="020B0609020204030204" pitchFamily="49" charset="0"/>
                <a:cs typeface="Consolas" panose="020B0609020204030204" pitchFamily="49" charset="0"/>
              </a:rPr>
              <a:t>p_ray</a:t>
            </a:r>
            <a:r>
              <a:rPr lang="en-CA" sz="1650" b="1" dirty="0" smtClean="0">
                <a:solidFill>
                  <a:srgbClr val="FF0000"/>
                </a:solidFill>
                <a:latin typeface="Consolas" panose="020B0609020204030204" pitchFamily="49" charset="0"/>
                <a:cs typeface="Consolas" panose="020B0609020204030204" pitchFamily="49" charset="0"/>
              </a:rPr>
              <a:t> &lt; </a:t>
            </a:r>
            <a:r>
              <a:rPr lang="en-CA" sz="1650" b="1" dirty="0" err="1" smtClean="0">
                <a:solidFill>
                  <a:srgbClr val="FF0000"/>
                </a:solidFill>
                <a:latin typeface="Consolas" panose="020B0609020204030204" pitchFamily="49" charset="0"/>
                <a:cs typeface="Consolas" panose="020B0609020204030204" pitchFamily="49" charset="0"/>
              </a:rPr>
              <a:t>a_ray</a:t>
            </a:r>
            <a:r>
              <a:rPr lang="en-CA" sz="1650" b="1" dirty="0" smtClean="0">
                <a:solidFill>
                  <a:srgbClr val="FF0000"/>
                </a:solidFill>
                <a:latin typeface="Consolas" panose="020B0609020204030204" pitchFamily="49" charset="0"/>
                <a:cs typeface="Consolas" panose="020B0609020204030204" pitchFamily="49" charset="0"/>
              </a:rPr>
              <a:t> + 6; ++</a:t>
            </a:r>
            <a:r>
              <a:rPr lang="en-CA" sz="1650" b="1" dirty="0" err="1" smtClean="0">
                <a:solidFill>
                  <a:srgbClr val="FF0000"/>
                </a:solidFill>
                <a:latin typeface="Consolas" panose="020B0609020204030204" pitchFamily="49" charset="0"/>
                <a:cs typeface="Consolas" panose="020B0609020204030204" pitchFamily="49" charset="0"/>
              </a:rPr>
              <a:t>p_ray</a:t>
            </a:r>
            <a:r>
              <a:rPr lang="en-CA" sz="1650" dirty="0" smtClean="0">
                <a:latin typeface="Consolas" panose="020B0609020204030204" pitchFamily="49" charset="0"/>
                <a:cs typeface="Consolas" panose="020B0609020204030204" pitchFamily="49" charset="0"/>
              </a:rPr>
              <a:t> ) {</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std::cout &lt;&lt;  </a:t>
            </a:r>
            <a:r>
              <a:rPr lang="en-CA" sz="1650" dirty="0" err="1" smtClean="0">
                <a:latin typeface="Consolas" panose="020B0609020204030204" pitchFamily="49" charset="0"/>
                <a:cs typeface="Consolas" panose="020B0609020204030204" pitchFamily="49" charset="0"/>
              </a:rPr>
              <a:t>p_ray</a:t>
            </a:r>
            <a:r>
              <a:rPr lang="en-CA" sz="1650" dirty="0" smtClean="0">
                <a:latin typeface="Consolas" panose="020B0609020204030204" pitchFamily="49" charset="0"/>
                <a:cs typeface="Consolas" panose="020B0609020204030204" pitchFamily="49" charset="0"/>
              </a:rPr>
              <a:t> &lt;&lt; " stores the value " </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&lt;&lt; *</a:t>
            </a:r>
            <a:r>
              <a:rPr lang="en-CA" sz="1650" dirty="0" err="1" smtClean="0">
                <a:latin typeface="Consolas" panose="020B0609020204030204" pitchFamily="49" charset="0"/>
                <a:cs typeface="Consolas" panose="020B0609020204030204" pitchFamily="49" charset="0"/>
              </a:rPr>
              <a:t>p_ray</a:t>
            </a:r>
            <a:r>
              <a:rPr lang="en-CA" sz="1650" dirty="0" smtClean="0">
                <a:latin typeface="Consolas" panose="020B0609020204030204" pitchFamily="49" charset="0"/>
                <a:cs typeface="Consolas" panose="020B0609020204030204" pitchFamily="49" charset="0"/>
              </a:rPr>
              <a:t> &lt;&lt; std::endl;</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delete[] </a:t>
            </a:r>
            <a:r>
              <a:rPr lang="en-CA" sz="1650" dirty="0" err="1">
                <a:latin typeface="Consolas" panose="020B0609020204030204" pitchFamily="49" charset="0"/>
                <a:cs typeface="Consolas" panose="020B0609020204030204" pitchFamily="49" charset="0"/>
              </a:rPr>
              <a:t>a_ray</a:t>
            </a:r>
            <a:r>
              <a:rPr lang="en-CA" sz="1650" dirty="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a:t>
            </a:r>
            <a:r>
              <a:rPr lang="en-CA" sz="1650" dirty="0" err="1">
                <a:latin typeface="Consolas" panose="020B0609020204030204" pitchFamily="49" charset="0"/>
                <a:cs typeface="Consolas" panose="020B0609020204030204" pitchFamily="49" charset="0"/>
              </a:rPr>
              <a:t>a_ray</a:t>
            </a:r>
            <a:r>
              <a:rPr lang="en-CA" sz="1650" dirty="0">
                <a:latin typeface="Consolas" panose="020B0609020204030204" pitchFamily="49" charset="0"/>
                <a:cs typeface="Consolas" panose="020B0609020204030204" pitchFamily="49" charset="0"/>
              </a:rPr>
              <a:t> = nullptr;</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return 0;</a:t>
            </a:r>
          </a:p>
          <a:p>
            <a:pPr marL="800100" lvl="2" indent="0">
              <a:buNone/>
            </a:pPr>
            <a:r>
              <a:rPr lang="en-CA" sz="1650" dirty="0" smtClean="0">
                <a:latin typeface="Consolas" panose="020B0609020204030204" pitchFamily="49" charset="0"/>
                <a:cs typeface="Consolas" panose="020B0609020204030204" pitchFamily="49" charset="0"/>
              </a:rPr>
              <a:t>}</a:t>
            </a:r>
            <a:endParaRPr lang="en-CA" dirty="0" smtClean="0"/>
          </a:p>
        </p:txBody>
      </p:sp>
    </p:spTree>
    <p:extLst>
      <p:ext uri="{BB962C8B-B14F-4D97-AF65-F5344CB8AC3E}">
        <p14:creationId xmlns:p14="http://schemas.microsoft.com/office/powerpoint/2010/main" val="1325556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 differences</a:t>
            </a:r>
            <a:endParaRPr lang="en-CA" dirty="0"/>
          </a:p>
        </p:txBody>
      </p:sp>
      <p:sp>
        <p:nvSpPr>
          <p:cNvPr id="3" name="Content Placeholder 2"/>
          <p:cNvSpPr>
            <a:spLocks noGrp="1"/>
          </p:cNvSpPr>
          <p:nvPr>
            <p:ph idx="1"/>
          </p:nvPr>
        </p:nvSpPr>
        <p:spPr/>
        <p:txBody>
          <a:bodyPr/>
          <a:lstStyle/>
          <a:p>
            <a:r>
              <a:rPr lang="en-CA" dirty="0" smtClean="0"/>
              <a:t>Remember, it makes no sense to ask</a:t>
            </a:r>
          </a:p>
          <a:p>
            <a:pPr marL="0" indent="0">
              <a:buNone/>
            </a:pPr>
            <a:r>
              <a:rPr lang="en-CA" dirty="0"/>
              <a:t>	</a:t>
            </a:r>
            <a:r>
              <a:rPr lang="en-CA" dirty="0" smtClean="0"/>
              <a:t>“What </a:t>
            </a:r>
            <a:r>
              <a:rPr lang="en-CA" dirty="0"/>
              <a:t>is 111 Wellington </a:t>
            </a:r>
            <a:r>
              <a:rPr lang="en-CA" dirty="0" smtClean="0"/>
              <a:t>St </a:t>
            </a:r>
            <a:r>
              <a:rPr lang="en-CA" dirty="0"/>
              <a:t>+ 24 Sussex </a:t>
            </a:r>
            <a:r>
              <a:rPr lang="en-CA" dirty="0" err="1" smtClean="0"/>
              <a:t>Dr</a:t>
            </a:r>
            <a:r>
              <a:rPr lang="en-CA" dirty="0" smtClean="0"/>
              <a:t>?”</a:t>
            </a:r>
            <a:endParaRPr lang="en-CA" dirty="0"/>
          </a:p>
          <a:p>
            <a:pPr lvl="1"/>
            <a:endParaRPr lang="en-CA" dirty="0" smtClean="0"/>
          </a:p>
          <a:p>
            <a:r>
              <a:rPr lang="en-CA" dirty="0" smtClean="0"/>
              <a:t>On the other hand…</a:t>
            </a:r>
          </a:p>
          <a:p>
            <a:pPr marL="0" indent="0">
              <a:buNone/>
            </a:pPr>
            <a:r>
              <a:rPr lang="en-CA" dirty="0">
                <a:latin typeface="Consolas" panose="020B0609020204030204" pitchFamily="49" charset="0"/>
                <a:cs typeface="Consolas" panose="020B0609020204030204" pitchFamily="49" charset="0"/>
              </a:rPr>
              <a:t>	</a:t>
            </a:r>
            <a:r>
              <a:rPr lang="en-CA" dirty="0" smtClean="0"/>
              <a:t>1100 </a:t>
            </a:r>
            <a:r>
              <a:rPr lang="en-CA" dirty="0"/>
              <a:t>S Ocean Blvd + 1600 Pennsylvania Avenue </a:t>
            </a:r>
            <a:r>
              <a:rPr lang="en-CA" dirty="0" smtClean="0"/>
              <a:t>NW </a:t>
            </a:r>
            <a:r>
              <a:rPr lang="en-CA" dirty="0" smtClean="0">
                <a:latin typeface="Consolas" panose="020B0609020204030204" pitchFamily="49" charset="0"/>
              </a:rPr>
              <a:t>== </a:t>
            </a:r>
            <a:r>
              <a:rPr lang="en-CA" dirty="0" smtClean="0">
                <a:latin typeface="Consolas" panose="020B0609020204030204" pitchFamily="49" charset="0"/>
              </a:rPr>
              <a:t>&amp;hell</a:t>
            </a:r>
          </a:p>
          <a:p>
            <a:pPr marL="0" indent="0">
              <a:buNone/>
            </a:pPr>
            <a:endParaRPr lang="en-CA" dirty="0"/>
          </a:p>
          <a:p>
            <a:r>
              <a:rPr lang="en-CA" dirty="0" smtClean="0"/>
              <a:t>You might ask, however,</a:t>
            </a:r>
          </a:p>
          <a:p>
            <a:pPr marL="0" indent="0">
              <a:buNone/>
            </a:pPr>
            <a:r>
              <a:rPr lang="en-CA" dirty="0"/>
              <a:t>	</a:t>
            </a:r>
            <a:r>
              <a:rPr lang="en-CA" dirty="0" smtClean="0"/>
              <a:t>“How many buildings away is Sir Winston Churchill Secondary 	  School from Denis Morris Catholic High School?”</a:t>
            </a:r>
          </a:p>
          <a:p>
            <a:r>
              <a:rPr lang="en-CA" dirty="0" smtClean="0"/>
              <a:t>Given the addresses 101 </a:t>
            </a:r>
            <a:r>
              <a:rPr lang="en-CA" dirty="0"/>
              <a:t>Glen Morris </a:t>
            </a:r>
            <a:r>
              <a:rPr lang="en-CA" dirty="0" err="1" smtClean="0"/>
              <a:t>Dr</a:t>
            </a:r>
            <a:r>
              <a:rPr lang="en-CA" dirty="0"/>
              <a:t> </a:t>
            </a:r>
            <a:r>
              <a:rPr lang="en-CA" dirty="0" smtClean="0"/>
              <a:t>and </a:t>
            </a:r>
            <a:r>
              <a:rPr lang="en-CA" dirty="0"/>
              <a:t>40 Glen Morris </a:t>
            </a:r>
            <a:r>
              <a:rPr lang="en-CA" dirty="0" err="1" smtClean="0"/>
              <a:t>Dr</a:t>
            </a:r>
            <a:r>
              <a:rPr lang="en-CA" dirty="0" smtClean="0"/>
              <a:t>:</a:t>
            </a:r>
          </a:p>
          <a:p>
            <a:pPr lvl="1"/>
            <a:r>
              <a:rPr lang="en-CA" dirty="0" smtClean="0"/>
              <a:t>The wrong answer is 61…</a:t>
            </a:r>
          </a:p>
          <a:p>
            <a:pPr lvl="1"/>
            <a:r>
              <a:rPr lang="en-CA" dirty="0" smtClean="0"/>
              <a:t>The right answer is 3</a:t>
            </a:r>
            <a:endParaRPr lang="en-CA" dirty="0"/>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66336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 differences</a:t>
            </a:r>
            <a:endParaRPr lang="en-CA" dirty="0"/>
          </a:p>
        </p:txBody>
      </p:sp>
      <p:sp>
        <p:nvSpPr>
          <p:cNvPr id="3" name="Content Placeholder 2"/>
          <p:cNvSpPr>
            <a:spLocks noGrp="1"/>
          </p:cNvSpPr>
          <p:nvPr>
            <p:ph idx="1"/>
          </p:nvPr>
        </p:nvSpPr>
        <p:spPr/>
        <p:txBody>
          <a:bodyPr/>
          <a:lstStyle/>
          <a:p>
            <a:r>
              <a:rPr lang="en-CA" dirty="0" smtClean="0"/>
              <a:t>Similarly, we may ask about a difference of </a:t>
            </a:r>
            <a:r>
              <a:rPr lang="en-CA" dirty="0"/>
              <a:t>addresses:</a:t>
            </a:r>
          </a:p>
          <a:p>
            <a:pPr marL="800100" lvl="2" indent="0">
              <a:buNone/>
            </a:pPr>
            <a:r>
              <a:rPr lang="en-CA" sz="1550" dirty="0">
                <a:latin typeface="Consolas" panose="020B0609020204030204" pitchFamily="49" charset="0"/>
                <a:cs typeface="Consolas" panose="020B0609020204030204" pitchFamily="49" charset="0"/>
              </a:rPr>
              <a:t>#include &lt;iostream&gt;</a:t>
            </a:r>
          </a:p>
          <a:p>
            <a:pPr marL="800100" lvl="2" indent="0">
              <a:buNone/>
            </a:pPr>
            <a:r>
              <a:rPr lang="en-CA" sz="1550" dirty="0">
                <a:latin typeface="Consolas" panose="020B0609020204030204" pitchFamily="49" charset="0"/>
                <a:cs typeface="Consolas" panose="020B0609020204030204" pitchFamily="49" charset="0"/>
              </a:rPr>
              <a:t>int main();</a:t>
            </a:r>
          </a:p>
          <a:p>
            <a:pPr marL="800100" lvl="2" indent="0">
              <a:buNone/>
            </a:pPr>
            <a:endParaRPr lang="en-CA" sz="1550" dirty="0">
              <a:latin typeface="Consolas" panose="020B0609020204030204" pitchFamily="49" charset="0"/>
              <a:cs typeface="Consolas" panose="020B0609020204030204" pitchFamily="49" charset="0"/>
            </a:endParaRPr>
          </a:p>
          <a:p>
            <a:pPr marL="800100" lvl="2" indent="0">
              <a:buNone/>
            </a:pPr>
            <a:r>
              <a:rPr lang="en-CA" sz="1550" dirty="0">
                <a:latin typeface="Consolas" panose="020B0609020204030204" pitchFamily="49" charset="0"/>
                <a:cs typeface="Consolas" panose="020B0609020204030204" pitchFamily="49" charset="0"/>
              </a:rPr>
              <a:t>int main() {</a:t>
            </a:r>
          </a:p>
          <a:p>
            <a:pPr marL="800100" lvl="2" indent="0">
              <a:buNone/>
            </a:pPr>
            <a:r>
              <a:rPr lang="en-CA" sz="1550" dirty="0">
                <a:latin typeface="Consolas" panose="020B0609020204030204" pitchFamily="49" charset="0"/>
                <a:cs typeface="Consolas" panose="020B0609020204030204" pitchFamily="49" charset="0"/>
              </a:rPr>
              <a:t>    double *</a:t>
            </a:r>
            <a:r>
              <a:rPr lang="en-CA" sz="1550" dirty="0" err="1">
                <a:latin typeface="Consolas" panose="020B0609020204030204" pitchFamily="49" charset="0"/>
                <a:cs typeface="Consolas" panose="020B0609020204030204" pitchFamily="49" charset="0"/>
              </a:rPr>
              <a:t>a_ray</a:t>
            </a:r>
            <a:r>
              <a:rPr lang="en-CA" sz="1550" dirty="0">
                <a:latin typeface="Consolas" panose="020B0609020204030204" pitchFamily="49" charset="0"/>
                <a:cs typeface="Consolas" panose="020B0609020204030204" pitchFamily="49" charset="0"/>
              </a:rPr>
              <a:t>{new double[6]{0, 1, 2, 3, 4, 42</a:t>
            </a:r>
            <a:r>
              <a:rPr lang="en-CA" sz="1550" dirty="0" smtClean="0">
                <a:latin typeface="Consolas" panose="020B0609020204030204" pitchFamily="49" charset="0"/>
                <a:cs typeface="Consolas" panose="020B0609020204030204" pitchFamily="49" charset="0"/>
              </a:rPr>
              <a:t>}};</a:t>
            </a:r>
          </a:p>
          <a:p>
            <a:pPr marL="800100" lvl="2" indent="0">
              <a:buNone/>
            </a:pPr>
            <a:r>
              <a:rPr lang="en-CA" sz="1550" dirty="0">
                <a:latin typeface="Consolas" panose="020B0609020204030204" pitchFamily="49" charset="0"/>
                <a:cs typeface="Consolas" panose="020B0609020204030204" pitchFamily="49" charset="0"/>
              </a:rPr>
              <a:t> </a:t>
            </a:r>
            <a:r>
              <a:rPr lang="en-CA" sz="1550" dirty="0" smtClean="0">
                <a:latin typeface="Consolas" panose="020B0609020204030204" pitchFamily="49" charset="0"/>
                <a:cs typeface="Consolas" panose="020B0609020204030204" pitchFamily="49" charset="0"/>
              </a:rPr>
              <a:t>   double *p_1{&amp;(</a:t>
            </a:r>
            <a:r>
              <a:rPr lang="en-CA" sz="1550" dirty="0" err="1" smtClean="0">
                <a:latin typeface="Consolas" panose="020B0609020204030204" pitchFamily="49" charset="0"/>
                <a:cs typeface="Consolas" panose="020B0609020204030204" pitchFamily="49" charset="0"/>
              </a:rPr>
              <a:t>a_ray</a:t>
            </a:r>
            <a:r>
              <a:rPr lang="en-CA" sz="1550" dirty="0" smtClean="0">
                <a:latin typeface="Consolas" panose="020B0609020204030204" pitchFamily="49" charset="0"/>
                <a:cs typeface="Consolas" panose="020B0609020204030204" pitchFamily="49" charset="0"/>
              </a:rPr>
              <a:t>[2])};</a:t>
            </a:r>
            <a:endParaRPr lang="en-CA" sz="1550" dirty="0">
              <a:latin typeface="Consolas" panose="020B0609020204030204" pitchFamily="49" charset="0"/>
              <a:cs typeface="Consolas" panose="020B0609020204030204" pitchFamily="49" charset="0"/>
            </a:endParaRPr>
          </a:p>
          <a:p>
            <a:pPr marL="800100" lvl="2" indent="0">
              <a:buNone/>
            </a:pPr>
            <a:r>
              <a:rPr lang="en-CA" sz="1550" dirty="0">
                <a:latin typeface="Consolas" panose="020B0609020204030204" pitchFamily="49" charset="0"/>
                <a:cs typeface="Consolas" panose="020B0609020204030204" pitchFamily="49" charset="0"/>
              </a:rPr>
              <a:t>    double *</a:t>
            </a:r>
            <a:r>
              <a:rPr lang="en-CA" sz="1550" dirty="0" smtClean="0">
                <a:latin typeface="Consolas" panose="020B0609020204030204" pitchFamily="49" charset="0"/>
                <a:cs typeface="Consolas" panose="020B0609020204030204" pitchFamily="49" charset="0"/>
              </a:rPr>
              <a:t>p_2{&amp;(</a:t>
            </a:r>
            <a:r>
              <a:rPr lang="en-CA" sz="1550" dirty="0" err="1" smtClean="0">
                <a:latin typeface="Consolas" panose="020B0609020204030204" pitchFamily="49" charset="0"/>
                <a:cs typeface="Consolas" panose="020B0609020204030204" pitchFamily="49" charset="0"/>
              </a:rPr>
              <a:t>a_ray</a:t>
            </a:r>
            <a:r>
              <a:rPr lang="en-CA" sz="1550" dirty="0" smtClean="0">
                <a:latin typeface="Consolas" panose="020B0609020204030204" pitchFamily="49" charset="0"/>
                <a:cs typeface="Consolas" panose="020B0609020204030204" pitchFamily="49" charset="0"/>
              </a:rPr>
              <a:t>[5])};</a:t>
            </a:r>
            <a:endParaRPr lang="en-CA" sz="1550" dirty="0">
              <a:latin typeface="Consolas" panose="020B0609020204030204" pitchFamily="49" charset="0"/>
              <a:cs typeface="Consolas" panose="020B0609020204030204" pitchFamily="49" charset="0"/>
            </a:endParaRPr>
          </a:p>
          <a:p>
            <a:pPr marL="800100" lvl="2" indent="0">
              <a:buNone/>
            </a:pPr>
            <a:endParaRPr lang="en-CA" sz="1550" dirty="0">
              <a:latin typeface="Consolas" panose="020B0609020204030204" pitchFamily="49" charset="0"/>
              <a:cs typeface="Consolas" panose="020B0609020204030204" pitchFamily="49" charset="0"/>
            </a:endParaRPr>
          </a:p>
          <a:p>
            <a:pPr marL="800100" lvl="2" indent="0">
              <a:buNone/>
            </a:pPr>
            <a:r>
              <a:rPr lang="en-CA" sz="1550" dirty="0" smtClean="0">
                <a:latin typeface="Consolas" panose="020B0609020204030204" pitchFamily="49" charset="0"/>
                <a:cs typeface="Consolas" panose="020B0609020204030204" pitchFamily="49" charset="0"/>
              </a:rPr>
              <a:t>    std::cout &lt;&lt; p_1 &lt;&lt; " " &lt;&lt; p_2 &lt;&lt; std::endl; </a:t>
            </a:r>
          </a:p>
          <a:p>
            <a:pPr marL="800100" lvl="2" indent="0">
              <a:buNone/>
            </a:pPr>
            <a:r>
              <a:rPr lang="en-CA" sz="1550" dirty="0" smtClean="0">
                <a:latin typeface="Consolas" panose="020B0609020204030204" pitchFamily="49" charset="0"/>
                <a:cs typeface="Consolas" panose="020B0609020204030204" pitchFamily="49" charset="0"/>
              </a:rPr>
              <a:t>    std</a:t>
            </a:r>
            <a:r>
              <a:rPr lang="en-CA" sz="1550" dirty="0">
                <a:latin typeface="Consolas" panose="020B0609020204030204" pitchFamily="49" charset="0"/>
                <a:cs typeface="Consolas" panose="020B0609020204030204" pitchFamily="49" charset="0"/>
              </a:rPr>
              <a:t>::cout &lt;&lt;  </a:t>
            </a:r>
            <a:r>
              <a:rPr lang="en-CA" sz="1550" dirty="0" smtClean="0">
                <a:latin typeface="Consolas" panose="020B0609020204030204" pitchFamily="49" charset="0"/>
                <a:cs typeface="Consolas" panose="020B0609020204030204" pitchFamily="49" charset="0"/>
              </a:rPr>
              <a:t>(p_1 - p_2) </a:t>
            </a:r>
            <a:r>
              <a:rPr lang="en-CA" sz="1550" dirty="0">
                <a:latin typeface="Consolas" panose="020B0609020204030204" pitchFamily="49" charset="0"/>
                <a:cs typeface="Consolas" panose="020B0609020204030204" pitchFamily="49" charset="0"/>
              </a:rPr>
              <a:t>&lt;&lt; std::endl;</a:t>
            </a:r>
          </a:p>
          <a:p>
            <a:pPr marL="800100" lvl="2" indent="0">
              <a:buNone/>
            </a:pPr>
            <a:r>
              <a:rPr lang="en-CA" sz="1550" dirty="0">
                <a:latin typeface="Consolas" panose="020B0609020204030204" pitchFamily="49" charset="0"/>
                <a:cs typeface="Consolas" panose="020B0609020204030204" pitchFamily="49" charset="0"/>
              </a:rPr>
              <a:t>    std::cout &lt;&lt;  </a:t>
            </a:r>
            <a:r>
              <a:rPr lang="en-CA" sz="1550" dirty="0" smtClean="0">
                <a:latin typeface="Consolas" panose="020B0609020204030204" pitchFamily="49" charset="0"/>
                <a:cs typeface="Consolas" panose="020B0609020204030204" pitchFamily="49" charset="0"/>
              </a:rPr>
              <a:t>(p_2 - p_1) </a:t>
            </a:r>
            <a:r>
              <a:rPr lang="en-CA" sz="1550" dirty="0">
                <a:latin typeface="Consolas" panose="020B0609020204030204" pitchFamily="49" charset="0"/>
                <a:cs typeface="Consolas" panose="020B0609020204030204" pitchFamily="49" charset="0"/>
              </a:rPr>
              <a:t>&lt;&lt; std::endl;</a:t>
            </a:r>
          </a:p>
          <a:p>
            <a:pPr marL="800100" lvl="2" indent="0">
              <a:buNone/>
            </a:pPr>
            <a:endParaRPr lang="en-CA" sz="1550" dirty="0">
              <a:latin typeface="Consolas" panose="020B0609020204030204" pitchFamily="49" charset="0"/>
              <a:cs typeface="Consolas" panose="020B0609020204030204" pitchFamily="49" charset="0"/>
            </a:endParaRPr>
          </a:p>
          <a:p>
            <a:pPr marL="800100" lvl="2" indent="0">
              <a:buNone/>
            </a:pPr>
            <a:r>
              <a:rPr lang="en-CA" sz="1550" dirty="0">
                <a:latin typeface="Consolas" panose="020B0609020204030204" pitchFamily="49" charset="0"/>
                <a:cs typeface="Consolas" panose="020B0609020204030204" pitchFamily="49" charset="0"/>
              </a:rPr>
              <a:t>    delete[] </a:t>
            </a:r>
            <a:r>
              <a:rPr lang="en-CA" sz="1550" dirty="0" err="1">
                <a:latin typeface="Consolas" panose="020B0609020204030204" pitchFamily="49" charset="0"/>
                <a:cs typeface="Consolas" panose="020B0609020204030204" pitchFamily="49" charset="0"/>
              </a:rPr>
              <a:t>a_ray</a:t>
            </a:r>
            <a:r>
              <a:rPr lang="en-CA" sz="1550" dirty="0">
                <a:latin typeface="Consolas" panose="020B0609020204030204" pitchFamily="49" charset="0"/>
                <a:cs typeface="Consolas" panose="020B0609020204030204" pitchFamily="49" charset="0"/>
              </a:rPr>
              <a:t>;</a:t>
            </a:r>
          </a:p>
          <a:p>
            <a:pPr marL="800100" lvl="2" indent="0">
              <a:buNone/>
            </a:pPr>
            <a:r>
              <a:rPr lang="en-CA" sz="1550" dirty="0">
                <a:latin typeface="Consolas" panose="020B0609020204030204" pitchFamily="49" charset="0"/>
                <a:cs typeface="Consolas" panose="020B0609020204030204" pitchFamily="49" charset="0"/>
              </a:rPr>
              <a:t>    </a:t>
            </a:r>
            <a:r>
              <a:rPr lang="en-CA" sz="1550" dirty="0" err="1">
                <a:latin typeface="Consolas" panose="020B0609020204030204" pitchFamily="49" charset="0"/>
                <a:cs typeface="Consolas" panose="020B0609020204030204" pitchFamily="49" charset="0"/>
              </a:rPr>
              <a:t>a_ray</a:t>
            </a:r>
            <a:r>
              <a:rPr lang="en-CA" sz="1550" dirty="0">
                <a:latin typeface="Consolas" panose="020B0609020204030204" pitchFamily="49" charset="0"/>
                <a:cs typeface="Consolas" panose="020B0609020204030204" pitchFamily="49" charset="0"/>
              </a:rPr>
              <a:t> = nullptr;</a:t>
            </a:r>
          </a:p>
          <a:p>
            <a:pPr marL="800100" lvl="2" indent="0">
              <a:buNone/>
            </a:pPr>
            <a:endParaRPr lang="en-CA" sz="1550" dirty="0">
              <a:latin typeface="Consolas" panose="020B0609020204030204" pitchFamily="49" charset="0"/>
              <a:cs typeface="Consolas" panose="020B0609020204030204" pitchFamily="49" charset="0"/>
            </a:endParaRPr>
          </a:p>
          <a:p>
            <a:pPr marL="800100" lvl="2" indent="0">
              <a:buNone/>
            </a:pPr>
            <a:r>
              <a:rPr lang="en-CA" sz="1550" dirty="0">
                <a:latin typeface="Consolas" panose="020B0609020204030204" pitchFamily="49" charset="0"/>
                <a:cs typeface="Consolas" panose="020B0609020204030204" pitchFamily="49" charset="0"/>
              </a:rPr>
              <a:t>    return 0;</a:t>
            </a:r>
          </a:p>
          <a:p>
            <a:pPr marL="800100" lvl="2" indent="0">
              <a:buNone/>
            </a:pPr>
            <a:r>
              <a:rPr lang="en-CA" sz="1550" dirty="0" smtClean="0">
                <a:latin typeface="Consolas" panose="020B0609020204030204" pitchFamily="49" charset="0"/>
                <a:cs typeface="Consolas" panose="020B0609020204030204" pitchFamily="49" charset="0"/>
              </a:rPr>
              <a:t>}</a:t>
            </a:r>
          </a:p>
        </p:txBody>
      </p:sp>
      <p:sp>
        <p:nvSpPr>
          <p:cNvPr id="4" name="Rectangle 3"/>
          <p:cNvSpPr/>
          <p:nvPr/>
        </p:nvSpPr>
        <p:spPr>
          <a:xfrm>
            <a:off x="5148064" y="5373216"/>
            <a:ext cx="3312368" cy="1200329"/>
          </a:xfrm>
          <a:prstGeom prst="rect">
            <a:avLst/>
          </a:prstGeom>
        </p:spPr>
        <p:txBody>
          <a:bodyPr wrap="square">
            <a:spAutoFit/>
          </a:bodyPr>
          <a:lstStyle/>
          <a:p>
            <a:r>
              <a:rPr lang="en-CA" dirty="0" smtClean="0">
                <a:solidFill>
                  <a:srgbClr val="0070C0"/>
                </a:solidFill>
                <a:latin typeface="Georgia" panose="02040502050405020303" pitchFamily="18" charset="0"/>
              </a:rPr>
              <a:t>Output</a:t>
            </a:r>
          </a:p>
          <a:p>
            <a:r>
              <a:rPr lang="en-CA" dirty="0" smtClean="0">
                <a:solidFill>
                  <a:srgbClr val="0070C0"/>
                </a:solidFill>
                <a:latin typeface="Consolas" panose="020B0609020204030204" pitchFamily="49" charset="0"/>
                <a:cs typeface="Consolas" panose="020B0609020204030204" pitchFamily="49" charset="0"/>
              </a:rPr>
              <a:t>   0xd02020 </a:t>
            </a:r>
            <a:r>
              <a:rPr lang="en-CA" dirty="0">
                <a:solidFill>
                  <a:srgbClr val="0070C0"/>
                </a:solidFill>
                <a:latin typeface="Consolas" panose="020B0609020204030204" pitchFamily="49" charset="0"/>
                <a:cs typeface="Consolas" panose="020B0609020204030204" pitchFamily="49" charset="0"/>
              </a:rPr>
              <a:t>0xd02038</a:t>
            </a:r>
          </a:p>
          <a:p>
            <a:r>
              <a:rPr lang="en-CA" dirty="0" smtClean="0">
                <a:solidFill>
                  <a:srgbClr val="0070C0"/>
                </a:solidFill>
                <a:latin typeface="Consolas" panose="020B0609020204030204" pitchFamily="49" charset="0"/>
                <a:cs typeface="Consolas" panose="020B0609020204030204" pitchFamily="49" charset="0"/>
              </a:rPr>
              <a:t>   -3</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3</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47833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 differences</a:t>
            </a:r>
            <a:endParaRPr lang="en-CA" dirty="0"/>
          </a:p>
        </p:txBody>
      </p:sp>
      <p:sp>
        <p:nvSpPr>
          <p:cNvPr id="3" name="Content Placeholder 2"/>
          <p:cNvSpPr>
            <a:spLocks noGrp="1"/>
          </p:cNvSpPr>
          <p:nvPr>
            <p:ph idx="1"/>
          </p:nvPr>
        </p:nvSpPr>
        <p:spPr/>
        <p:txBody>
          <a:bodyPr/>
          <a:lstStyle/>
          <a:p>
            <a:r>
              <a:rPr lang="en-CA" dirty="0" smtClean="0"/>
              <a:t>Question: What is the type of a pointer difference?</a:t>
            </a:r>
          </a:p>
          <a:p>
            <a:pPr lvl="1"/>
            <a:r>
              <a:rPr lang="en-CA" dirty="0" smtClean="0"/>
              <a:t>Remember that pointers are addresses</a:t>
            </a:r>
          </a:p>
          <a:p>
            <a:pPr lvl="1"/>
            <a:r>
              <a:rPr lang="en-CA" dirty="0" smtClean="0"/>
              <a:t>The type </a:t>
            </a:r>
            <a:r>
              <a:rPr lang="en-CA" dirty="0" smtClean="0">
                <a:latin typeface="Consolas" panose="020B0609020204030204" pitchFamily="49" charset="0"/>
                <a:cs typeface="Consolas" panose="020B0609020204030204" pitchFamily="49" charset="0"/>
              </a:rPr>
              <a:t>std::size_t</a:t>
            </a:r>
            <a:r>
              <a:rPr lang="en-CA" dirty="0" smtClean="0"/>
              <a:t> depends on the address size</a:t>
            </a:r>
          </a:p>
          <a:p>
            <a:pPr lvl="2"/>
            <a:r>
              <a:rPr lang="en-CA" dirty="0" smtClean="0"/>
              <a:t>This type is unsigned—addresses are unsigned</a:t>
            </a:r>
          </a:p>
          <a:p>
            <a:pPr lvl="1"/>
            <a:r>
              <a:rPr lang="en-CA" dirty="0" smtClean="0"/>
              <a:t>A reasonable approximation would be a signed equivalent of </a:t>
            </a:r>
            <a:r>
              <a:rPr lang="en-CA" dirty="0" smtClean="0">
                <a:latin typeface="Consolas" panose="020B0609020204030204" pitchFamily="49" charset="0"/>
                <a:cs typeface="Consolas" panose="020B0609020204030204" pitchFamily="49" charset="0"/>
              </a:rPr>
              <a:t>std::size_t</a:t>
            </a:r>
          </a:p>
          <a:p>
            <a:pPr lvl="1"/>
            <a:r>
              <a:rPr lang="en-CA" dirty="0" smtClean="0"/>
              <a:t>Such a type is defined: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ptrdiff_t</a:t>
            </a:r>
            <a:endParaRPr lang="en-CA" dirty="0" smtClean="0">
              <a:latin typeface="Consolas" panose="020B0609020204030204" pitchFamily="49" charset="0"/>
              <a:cs typeface="Consolas" panose="020B0609020204030204" pitchFamily="49" charset="0"/>
            </a:endParaRPr>
          </a:p>
          <a:p>
            <a:pPr lvl="1"/>
            <a:r>
              <a:rPr lang="en-CA" dirty="0" smtClean="0"/>
              <a:t>Literally, a pointer-difference type</a:t>
            </a:r>
          </a:p>
          <a:p>
            <a:pPr lvl="1"/>
            <a:endParaRPr lang="en-CA" dirty="0"/>
          </a:p>
          <a:p>
            <a:r>
              <a:rPr lang="en-CA" dirty="0" smtClean="0"/>
              <a:t>This is unique for operators: the return type is different from the types of the operands</a:t>
            </a:r>
          </a:p>
          <a:p>
            <a:pPr lvl="1"/>
            <a:r>
              <a:rPr lang="en-CA" dirty="0" smtClean="0"/>
              <a:t>Not a problem, a function can have a return type that is different from its arguments, too</a:t>
            </a:r>
          </a:p>
          <a:p>
            <a:pPr lvl="1"/>
            <a:endParaRPr lang="en-CA" dirty="0">
              <a:latin typeface="Consolas" panose="020B0609020204030204" pitchFamily="49" charset="0"/>
              <a:cs typeface="Consolas" panose="020B0609020204030204" pitchFamily="49" charset="0"/>
            </a:endParaRPr>
          </a:p>
          <a:p>
            <a:pPr lvl="1"/>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7067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 differences</a:t>
            </a:r>
            <a:endParaRPr lang="en-CA" dirty="0"/>
          </a:p>
        </p:txBody>
      </p:sp>
      <p:sp>
        <p:nvSpPr>
          <p:cNvPr id="3" name="Content Placeholder 2"/>
          <p:cNvSpPr>
            <a:spLocks noGrp="1"/>
          </p:cNvSpPr>
          <p:nvPr>
            <p:ph idx="1"/>
          </p:nvPr>
        </p:nvSpPr>
        <p:spPr/>
        <p:txBody>
          <a:bodyPr/>
          <a:lstStyle/>
          <a:p>
            <a:r>
              <a:rPr lang="en-CA" dirty="0" smtClean="0"/>
              <a:t>Question: What is the type of a pointer difference?</a:t>
            </a:r>
            <a:endParaRPr lang="en-CA" dirty="0"/>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int main() {</a:t>
            </a:r>
          </a:p>
          <a:p>
            <a:pPr marL="800100" lvl="2" indent="0">
              <a:buNone/>
            </a:pPr>
            <a:r>
              <a:rPr lang="en-CA" sz="1650" dirty="0">
                <a:latin typeface="Consolas" panose="020B0609020204030204" pitchFamily="49" charset="0"/>
                <a:cs typeface="Consolas" panose="020B0609020204030204" pitchFamily="49" charset="0"/>
              </a:rPr>
              <a:t>    double *</a:t>
            </a:r>
            <a:r>
              <a:rPr lang="en-CA" sz="1650" dirty="0" err="1">
                <a:latin typeface="Consolas" panose="020B0609020204030204" pitchFamily="49" charset="0"/>
                <a:cs typeface="Consolas" panose="020B0609020204030204" pitchFamily="49" charset="0"/>
              </a:rPr>
              <a:t>a_ray</a:t>
            </a:r>
            <a:r>
              <a:rPr lang="en-CA" sz="1650" dirty="0">
                <a:latin typeface="Consolas" panose="020B0609020204030204" pitchFamily="49" charset="0"/>
                <a:cs typeface="Consolas" panose="020B0609020204030204" pitchFamily="49" charset="0"/>
              </a:rPr>
              <a:t>{new double[6]{0, 1, 2, 3, 4, 42</a:t>
            </a:r>
            <a:r>
              <a:rPr lang="en-CA" sz="1650" dirty="0" smtClean="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double *p_1{&amp;(</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[2])};</a:t>
            </a: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double *</a:t>
            </a:r>
            <a:r>
              <a:rPr lang="en-CA" sz="1650" dirty="0" smtClean="0">
                <a:latin typeface="Consolas" panose="020B0609020204030204" pitchFamily="49" charset="0"/>
                <a:cs typeface="Consolas" panose="020B0609020204030204" pitchFamily="49" charset="0"/>
              </a:rPr>
              <a:t>p_2{&amp;(</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[5])};</a:t>
            </a:r>
            <a:endParaRPr lang="en-CA" sz="1650" dirty="0">
              <a:latin typeface="Consolas" panose="020B0609020204030204" pitchFamily="49" charset="0"/>
              <a:cs typeface="Consolas" panose="020B0609020204030204" pitchFamily="49" charset="0"/>
            </a:endParaRP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a:t>
            </a:r>
            <a:r>
              <a:rPr lang="en-CA" sz="1650" b="1" dirty="0" smtClean="0">
                <a:solidFill>
                  <a:srgbClr val="FF0000"/>
                </a:solidFill>
                <a:latin typeface="Consolas" panose="020B0609020204030204" pitchFamily="49" charset="0"/>
                <a:cs typeface="Consolas" panose="020B0609020204030204" pitchFamily="49" charset="0"/>
              </a:rPr>
              <a:t>std::</a:t>
            </a:r>
            <a:r>
              <a:rPr lang="en-CA" sz="1650" b="1" dirty="0" err="1" smtClean="0">
                <a:solidFill>
                  <a:srgbClr val="FF0000"/>
                </a:solidFill>
                <a:latin typeface="Consolas" panose="020B0609020204030204" pitchFamily="49" charset="0"/>
                <a:cs typeface="Consolas" panose="020B0609020204030204" pitchFamily="49" charset="0"/>
              </a:rPr>
              <a:t>ptrdiff_t</a:t>
            </a:r>
            <a:r>
              <a:rPr lang="en-CA" sz="1650" b="1" dirty="0" smtClean="0">
                <a:solidFill>
                  <a:srgbClr val="FF0000"/>
                </a:solidFill>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diff = p_1 - p_2;</a:t>
            </a: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diff </a:t>
            </a:r>
            <a:r>
              <a:rPr lang="en-CA" sz="1650" dirty="0">
                <a:latin typeface="Consolas" panose="020B0609020204030204" pitchFamily="49" charset="0"/>
                <a:cs typeface="Consolas" panose="020B0609020204030204" pitchFamily="49" charset="0"/>
              </a:rPr>
              <a:t>&lt;&lt; std::endl;</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delete[] </a:t>
            </a:r>
            <a:r>
              <a:rPr lang="en-CA" sz="1650" dirty="0" err="1">
                <a:latin typeface="Consolas" panose="020B0609020204030204" pitchFamily="49" charset="0"/>
                <a:cs typeface="Consolas" panose="020B0609020204030204" pitchFamily="49" charset="0"/>
              </a:rPr>
              <a:t>a_ray</a:t>
            </a:r>
            <a:r>
              <a:rPr lang="en-CA" sz="1650" dirty="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a:t>
            </a:r>
            <a:r>
              <a:rPr lang="en-CA" sz="1650" dirty="0" err="1">
                <a:latin typeface="Consolas" panose="020B0609020204030204" pitchFamily="49" charset="0"/>
                <a:cs typeface="Consolas" panose="020B0609020204030204" pitchFamily="49" charset="0"/>
              </a:rPr>
              <a:t>a_ray</a:t>
            </a:r>
            <a:r>
              <a:rPr lang="en-CA" sz="1650" dirty="0">
                <a:latin typeface="Consolas" panose="020B0609020204030204" pitchFamily="49" charset="0"/>
                <a:cs typeface="Consolas" panose="020B0609020204030204" pitchFamily="49" charset="0"/>
              </a:rPr>
              <a:t> = nullptr;</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return 0;</a:t>
            </a:r>
          </a:p>
          <a:p>
            <a:pPr marL="800100" lvl="2" indent="0">
              <a:buNone/>
            </a:pPr>
            <a:r>
              <a:rPr lang="en-CA" sz="1650" dirty="0" smtClean="0">
                <a:latin typeface="Consolas" panose="020B0609020204030204" pitchFamily="49" charset="0"/>
                <a:cs typeface="Consolas" panose="020B0609020204030204" pitchFamily="49" charset="0"/>
              </a:rPr>
              <a:t>}</a:t>
            </a:r>
            <a:endParaRPr lang="en-CA" sz="1650" dirty="0">
              <a:latin typeface="Consolas" panose="020B0609020204030204" pitchFamily="49" charset="0"/>
              <a:cs typeface="Consolas" panose="020B0609020204030204" pitchFamily="49" charset="0"/>
            </a:endParaRPr>
          </a:p>
        </p:txBody>
      </p:sp>
      <p:sp>
        <p:nvSpPr>
          <p:cNvPr id="4" name="Rectangle 3"/>
          <p:cNvSpPr/>
          <p:nvPr/>
        </p:nvSpPr>
        <p:spPr>
          <a:xfrm>
            <a:off x="5148064" y="5373216"/>
            <a:ext cx="1656184" cy="646331"/>
          </a:xfrm>
          <a:prstGeom prst="rect">
            <a:avLst/>
          </a:prstGeom>
        </p:spPr>
        <p:txBody>
          <a:bodyPr wrap="square">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-3</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37240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 differences</a:t>
            </a:r>
            <a:endParaRPr lang="en-CA" dirty="0"/>
          </a:p>
        </p:txBody>
      </p:sp>
      <p:sp>
        <p:nvSpPr>
          <p:cNvPr id="3" name="Content Placeholder 2"/>
          <p:cNvSpPr>
            <a:spLocks noGrp="1"/>
          </p:cNvSpPr>
          <p:nvPr>
            <p:ph idx="1"/>
          </p:nvPr>
        </p:nvSpPr>
        <p:spPr/>
        <p:txBody>
          <a:bodyPr/>
          <a:lstStyle/>
          <a:p>
            <a:r>
              <a:rPr lang="en-CA" dirty="0" smtClean="0"/>
              <a:t>The memory occupied by a pointer, </a:t>
            </a:r>
            <a:r>
              <a:rPr lang="en-CA" dirty="0" smtClean="0">
                <a:latin typeface="Consolas" panose="020B0609020204030204" pitchFamily="49" charset="0"/>
                <a:cs typeface="Consolas" panose="020B0609020204030204" pitchFamily="49" charset="0"/>
              </a:rPr>
              <a:t>std::size_t</a:t>
            </a:r>
            <a:r>
              <a:rPr lang="en-CA" dirty="0" smtClean="0"/>
              <a:t> and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ptrdiff_t</a:t>
            </a:r>
            <a:r>
              <a:rPr lang="en-CA" dirty="0" smtClean="0"/>
              <a:t> are all the same:</a:t>
            </a:r>
            <a:endParaRPr lang="en-CA" dirty="0"/>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int main() {</a:t>
            </a:r>
          </a:p>
          <a:p>
            <a:pPr marL="800100" lvl="2" indent="0">
              <a:buNone/>
            </a:pPr>
            <a:r>
              <a:rPr lang="en-CA" sz="1650" dirty="0">
                <a:latin typeface="Consolas" panose="020B0609020204030204" pitchFamily="49" charset="0"/>
                <a:cs typeface="Consolas" panose="020B0609020204030204" pitchFamily="49" charset="0"/>
              </a:rPr>
              <a:t>    std::cout &lt;&lt; sizeof( int * )          &lt;&lt; std::endl;</a:t>
            </a:r>
          </a:p>
          <a:p>
            <a:pPr marL="800100" lvl="2" indent="0">
              <a:buNone/>
            </a:pPr>
            <a:r>
              <a:rPr lang="en-CA" sz="1650" dirty="0">
                <a:latin typeface="Consolas" panose="020B0609020204030204" pitchFamily="49" charset="0"/>
                <a:cs typeface="Consolas" panose="020B0609020204030204" pitchFamily="49" charset="0"/>
              </a:rPr>
              <a:t>    std::cout &lt;&lt; sizeof( std::size_t )    &lt;&lt; std::endl;</a:t>
            </a:r>
          </a:p>
          <a:p>
            <a:pPr marL="800100" lvl="2" indent="0">
              <a:buNone/>
            </a:pPr>
            <a:r>
              <a:rPr lang="en-CA" sz="1650" dirty="0">
                <a:latin typeface="Consolas" panose="020B0609020204030204" pitchFamily="49" charset="0"/>
                <a:cs typeface="Consolas" panose="020B0609020204030204" pitchFamily="49" charset="0"/>
              </a:rPr>
              <a:t>    std::cout &lt;&lt; sizeof( std::</a:t>
            </a:r>
            <a:r>
              <a:rPr lang="en-CA" sz="1650" dirty="0" err="1">
                <a:latin typeface="Consolas" panose="020B0609020204030204" pitchFamily="49" charset="0"/>
                <a:cs typeface="Consolas" panose="020B0609020204030204" pitchFamily="49" charset="0"/>
              </a:rPr>
              <a:t>ptrdiff_t</a:t>
            </a:r>
            <a:r>
              <a:rPr lang="en-CA" sz="1650" dirty="0">
                <a:latin typeface="Consolas" panose="020B0609020204030204" pitchFamily="49" charset="0"/>
                <a:cs typeface="Consolas" panose="020B0609020204030204" pitchFamily="49" charset="0"/>
              </a:rPr>
              <a:t> ) &lt;&lt; std::endl;</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return 0;</a:t>
            </a:r>
          </a:p>
          <a:p>
            <a:pPr marL="800100" lvl="2" indent="0">
              <a:buNone/>
            </a:pPr>
            <a:r>
              <a:rPr lang="en-CA" sz="1650" dirty="0" smtClean="0">
                <a:latin typeface="Consolas" panose="020B0609020204030204" pitchFamily="49" charset="0"/>
                <a:cs typeface="Consolas" panose="020B0609020204030204" pitchFamily="49" charset="0"/>
              </a:rPr>
              <a:t>}</a:t>
            </a:r>
            <a:endParaRPr lang="en-CA" sz="1650" dirty="0">
              <a:latin typeface="Consolas" panose="020B0609020204030204" pitchFamily="49" charset="0"/>
              <a:cs typeface="Consolas" panose="020B0609020204030204" pitchFamily="49" charset="0"/>
            </a:endParaRPr>
          </a:p>
        </p:txBody>
      </p:sp>
      <p:sp>
        <p:nvSpPr>
          <p:cNvPr id="4" name="Rectangle 3"/>
          <p:cNvSpPr/>
          <p:nvPr/>
        </p:nvSpPr>
        <p:spPr>
          <a:xfrm>
            <a:off x="4211960" y="4792602"/>
            <a:ext cx="2592288" cy="1200329"/>
          </a:xfrm>
          <a:prstGeom prst="rect">
            <a:avLst/>
          </a:prstGeom>
        </p:spPr>
        <p:txBody>
          <a:bodyPr wrap="square">
            <a:spAutoFit/>
          </a:bodyPr>
          <a:lstStyle/>
          <a:p>
            <a:r>
              <a:rPr lang="en-CA" dirty="0" smtClean="0">
                <a:solidFill>
                  <a:srgbClr val="0070C0"/>
                </a:solidFill>
                <a:latin typeface="Georgia" panose="02040502050405020303" pitchFamily="18" charset="0"/>
              </a:rPr>
              <a:t>Output on </a:t>
            </a:r>
            <a:r>
              <a:rPr lang="en-CA" dirty="0" err="1" smtClean="0">
                <a:solidFill>
                  <a:srgbClr val="0070C0"/>
                </a:solidFill>
                <a:latin typeface="Georgia" panose="02040502050405020303" pitchFamily="18" charset="0"/>
              </a:rPr>
              <a:t>ecelinux</a:t>
            </a:r>
            <a:r>
              <a:rPr lang="en-CA" dirty="0" smtClean="0">
                <a:solidFill>
                  <a:srgbClr val="0070C0"/>
                </a:solidFill>
                <a:latin typeface="Georgia" panose="02040502050405020303" pitchFamily="18" charset="0"/>
              </a:rPr>
              <a:t>:</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8</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8</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8</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0885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Review that pointers store addresses of specific types</a:t>
            </a:r>
            <a:endParaRPr lang="en-CA" dirty="0" smtClean="0">
              <a:latin typeface="Consolas" panose="020B0609020204030204" pitchFamily="49" charset="0"/>
              <a:cs typeface="Consolas" panose="020B0609020204030204" pitchFamily="49" charset="0"/>
            </a:endParaRPr>
          </a:p>
          <a:p>
            <a:pPr lvl="1"/>
            <a:r>
              <a:rPr lang="en-CA" dirty="0" smtClean="0"/>
              <a:t>See that we can add integers to addresses</a:t>
            </a:r>
          </a:p>
          <a:p>
            <a:pPr lvl="2"/>
            <a:r>
              <a:rPr lang="en-CA" dirty="0" smtClean="0"/>
              <a:t>The result depends on the type</a:t>
            </a:r>
          </a:p>
          <a:p>
            <a:pPr lvl="1"/>
            <a:r>
              <a:rPr lang="en-CA" dirty="0" smtClean="0"/>
              <a:t>See that you can also take differences of pointers</a:t>
            </a:r>
          </a:p>
          <a:p>
            <a:pPr lvl="2"/>
            <a:r>
              <a:rPr lang="en-CA" dirty="0" smtClean="0"/>
              <a:t>Again, the result depends on the type</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that integers can be added to addresses and the difference depends on the type</a:t>
            </a:r>
            <a:endParaRPr lang="en-CA" dirty="0"/>
          </a:p>
          <a:p>
            <a:pPr lvl="1"/>
            <a:r>
              <a:rPr lang="en-CA" dirty="0" smtClean="0"/>
              <a:t>Understand that </a:t>
            </a:r>
            <a:r>
              <a:rPr lang="en-CA" dirty="0" smtClean="0">
                <a:latin typeface="Consolas" panose="020B0609020204030204" pitchFamily="49" charset="0"/>
                <a:cs typeface="Consolas" panose="020B0609020204030204" pitchFamily="49" charset="0"/>
              </a:rPr>
              <a:t>array[k]</a:t>
            </a:r>
            <a:r>
              <a:rPr lang="en-CA" dirty="0" smtClean="0"/>
              <a:t> and </a:t>
            </a:r>
            <a:r>
              <a:rPr lang="en-CA" dirty="0" smtClean="0">
                <a:latin typeface="Consolas" panose="020B0609020204030204" pitchFamily="49" charset="0"/>
                <a:cs typeface="Consolas" panose="020B0609020204030204" pitchFamily="49" charset="0"/>
              </a:rPr>
              <a:t>*(array + k)</a:t>
            </a:r>
            <a:r>
              <a:rPr lang="en-CA" dirty="0" smtClean="0"/>
              <a:t> are equivalent</a:t>
            </a:r>
          </a:p>
          <a:p>
            <a:pPr lvl="2"/>
            <a:r>
              <a:rPr lang="en-CA" dirty="0" smtClean="0"/>
              <a:t>The first, however, is clearer to read</a:t>
            </a:r>
          </a:p>
          <a:p>
            <a:pPr lvl="1"/>
            <a:r>
              <a:rPr lang="en-CA" dirty="0" smtClean="0"/>
              <a:t>Know that we can calculate the difference between addresses</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 arithmetic</a:t>
            </a:r>
            <a:endParaRPr lang="en-CA" dirty="0"/>
          </a:p>
        </p:txBody>
      </p:sp>
      <p:sp>
        <p:nvSpPr>
          <p:cNvPr id="3" name="Content Placeholder 2"/>
          <p:cNvSpPr>
            <a:spLocks noGrp="1"/>
          </p:cNvSpPr>
          <p:nvPr>
            <p:ph idx="1"/>
          </p:nvPr>
        </p:nvSpPr>
        <p:spPr/>
        <p:txBody>
          <a:bodyPr/>
          <a:lstStyle/>
          <a:p>
            <a:r>
              <a:rPr lang="en-CA" dirty="0" smtClean="0"/>
              <a:t>Recall that:</a:t>
            </a:r>
          </a:p>
          <a:p>
            <a:pPr lvl="1"/>
            <a:r>
              <a:rPr lang="en-CA" dirty="0" smtClean="0"/>
              <a:t>Pointers are addresses</a:t>
            </a:r>
          </a:p>
          <a:p>
            <a:pPr lvl="1"/>
            <a:r>
              <a:rPr lang="en-CA" dirty="0"/>
              <a:t>A</a:t>
            </a:r>
            <a:r>
              <a:rPr lang="en-CA" dirty="0" smtClean="0"/>
              <a:t>ddresses are positive integers</a:t>
            </a:r>
          </a:p>
          <a:p>
            <a:pPr lvl="1"/>
            <a:endParaRPr lang="en-CA" dirty="0"/>
          </a:p>
          <a:p>
            <a:r>
              <a:rPr lang="en-CA" dirty="0" smtClean="0"/>
              <a:t>It makes no sense to add two addresses</a:t>
            </a:r>
          </a:p>
          <a:p>
            <a:pPr marL="800100" lvl="2" indent="0">
              <a:buNone/>
            </a:pPr>
            <a:r>
              <a:rPr lang="en-CA" sz="1700" dirty="0" smtClean="0">
                <a:latin typeface="Consolas" panose="020B0609020204030204" pitchFamily="49" charset="0"/>
                <a:cs typeface="Consolas" panose="020B0609020204030204" pitchFamily="49" charset="0"/>
              </a:rPr>
              <a:t>int </a:t>
            </a:r>
            <a:r>
              <a:rPr lang="en-CA" sz="1700" dirty="0">
                <a:latin typeface="Consolas" panose="020B0609020204030204" pitchFamily="49" charset="0"/>
                <a:cs typeface="Consolas" panose="020B0609020204030204" pitchFamily="49" charset="0"/>
              </a:rPr>
              <a:t>*</a:t>
            </a:r>
            <a:r>
              <a:rPr lang="en-CA" sz="1700" dirty="0" smtClean="0">
                <a:latin typeface="Consolas" panose="020B0609020204030204" pitchFamily="49" charset="0"/>
                <a:cs typeface="Consolas" panose="020B0609020204030204" pitchFamily="49" charset="0"/>
              </a:rPr>
              <a:t>p_value_1{new </a:t>
            </a:r>
            <a:r>
              <a:rPr lang="en-CA" sz="1700" dirty="0">
                <a:latin typeface="Consolas" panose="020B0609020204030204" pitchFamily="49" charset="0"/>
                <a:cs typeface="Consolas" panose="020B0609020204030204" pitchFamily="49" charset="0"/>
              </a:rPr>
              <a:t>int{42}};</a:t>
            </a:r>
          </a:p>
          <a:p>
            <a:pPr marL="800100" lvl="2" indent="0">
              <a:buNone/>
            </a:pPr>
            <a:r>
              <a:rPr lang="en-CA" sz="1700" dirty="0">
                <a:latin typeface="Consolas" panose="020B0609020204030204" pitchFamily="49" charset="0"/>
                <a:cs typeface="Consolas" panose="020B0609020204030204" pitchFamily="49" charset="0"/>
              </a:rPr>
              <a:t>int *</a:t>
            </a:r>
            <a:r>
              <a:rPr lang="en-CA" sz="1700" dirty="0" smtClean="0">
                <a:latin typeface="Consolas" panose="020B0609020204030204" pitchFamily="49" charset="0"/>
                <a:cs typeface="Consolas" panose="020B0609020204030204" pitchFamily="49" charset="0"/>
              </a:rPr>
              <a:t>p_value_2{new int{91}};</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std::cout &lt;&lt; (p_value_1 + p_value_2) &lt;&lt; std::endl;</a:t>
            </a:r>
          </a:p>
          <a:p>
            <a:pPr marL="800100" lvl="2" indent="0">
              <a:buNone/>
            </a:pPr>
            <a:endParaRPr lang="en-CA" sz="1700" dirty="0">
              <a:latin typeface="Consolas" panose="020B0609020204030204" pitchFamily="49" charset="0"/>
              <a:cs typeface="Consolas" panose="020B0609020204030204" pitchFamily="49" charset="0"/>
            </a:endParaRPr>
          </a:p>
          <a:p>
            <a:r>
              <a:rPr lang="en-CA" dirty="0"/>
              <a:t>It’s like asking “What address is 111 Wellington </a:t>
            </a:r>
            <a:r>
              <a:rPr lang="en-CA" dirty="0" smtClean="0"/>
              <a:t>St </a:t>
            </a:r>
            <a:r>
              <a:rPr lang="en-CA" dirty="0"/>
              <a:t>+ 24 Sussex </a:t>
            </a:r>
            <a:r>
              <a:rPr lang="en-CA" dirty="0" err="1" smtClean="0"/>
              <a:t>Dr</a:t>
            </a:r>
            <a:r>
              <a:rPr lang="en-CA" dirty="0" smtClean="0"/>
              <a:t>?”</a:t>
            </a:r>
            <a:endParaRPr lang="en-CA" dirty="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 arithmetic</a:t>
            </a:r>
            <a:endParaRPr lang="en-CA" dirty="0"/>
          </a:p>
        </p:txBody>
      </p:sp>
      <p:sp>
        <p:nvSpPr>
          <p:cNvPr id="3" name="Content Placeholder 2"/>
          <p:cNvSpPr>
            <a:spLocks noGrp="1"/>
          </p:cNvSpPr>
          <p:nvPr>
            <p:ph idx="1"/>
          </p:nvPr>
        </p:nvSpPr>
        <p:spPr/>
        <p:txBody>
          <a:bodyPr/>
          <a:lstStyle/>
          <a:p>
            <a:r>
              <a:rPr lang="en-CA" dirty="0" smtClean="0"/>
              <a:t>You can, however, ask “What is the </a:t>
            </a:r>
            <a:r>
              <a:rPr lang="en-CA" i="1" dirty="0" smtClean="0"/>
              <a:t>next</a:t>
            </a:r>
            <a:r>
              <a:rPr lang="en-CA" dirty="0" smtClean="0"/>
              <a:t> address?”</a:t>
            </a:r>
          </a:p>
          <a:p>
            <a:pPr lvl="1"/>
            <a:r>
              <a:rPr lang="en-CA" dirty="0" smtClean="0"/>
              <a:t>However, the next address isn’t always the next chronologically</a:t>
            </a:r>
          </a:p>
          <a:p>
            <a:pPr lvl="1"/>
            <a:endParaRPr lang="en-CA" dirty="0" smtClean="0"/>
          </a:p>
          <a:p>
            <a:r>
              <a:rPr lang="en-CA" dirty="0" smtClean="0"/>
              <a:t>What address follows 24 Sussex </a:t>
            </a:r>
            <a:r>
              <a:rPr lang="en-CA" dirty="0" smtClean="0"/>
              <a:t>Dr.?</a:t>
            </a:r>
            <a:endParaRPr lang="en-CA" dirty="0" smtClean="0"/>
          </a:p>
          <a:p>
            <a:pPr lvl="1"/>
            <a:r>
              <a:rPr lang="en-CA" dirty="0" smtClean="0"/>
              <a:t>The French Embassy at 42 Sussex </a:t>
            </a:r>
            <a:r>
              <a:rPr lang="en-CA" dirty="0" smtClean="0"/>
              <a:t>Dr.</a:t>
            </a:r>
            <a:endParaRPr lang="en-CA" dirty="0" smtClean="0"/>
          </a:p>
          <a:p>
            <a:pPr lvl="1"/>
            <a:r>
              <a:rPr lang="en-CA" dirty="0" smtClean="0"/>
              <a:t>25 Sussex </a:t>
            </a:r>
            <a:r>
              <a:rPr lang="en-CA" dirty="0" smtClean="0"/>
              <a:t>Dr. </a:t>
            </a:r>
            <a:r>
              <a:rPr lang="en-CA" dirty="0" smtClean="0"/>
              <a:t>does not exist</a:t>
            </a:r>
          </a:p>
          <a:p>
            <a:endParaRPr lang="en-CA" dirty="0" smtClean="0"/>
          </a:p>
          <a:p>
            <a:r>
              <a:rPr lang="en-CA" dirty="0" smtClean="0"/>
              <a:t>What </a:t>
            </a:r>
            <a:r>
              <a:rPr lang="en-CA" dirty="0"/>
              <a:t>address </a:t>
            </a:r>
            <a:r>
              <a:rPr lang="en-CA" dirty="0" smtClean="0"/>
              <a:t>comes two before </a:t>
            </a:r>
            <a:r>
              <a:rPr lang="en-CA" dirty="0"/>
              <a:t>24 Sussex </a:t>
            </a:r>
            <a:r>
              <a:rPr lang="en-CA" dirty="0" smtClean="0"/>
              <a:t>Dr.?</a:t>
            </a:r>
            <a:endParaRPr lang="en-CA" dirty="0" smtClean="0"/>
          </a:p>
          <a:p>
            <a:pPr lvl="1"/>
            <a:r>
              <a:rPr lang="en-CA" dirty="0" smtClean="0"/>
              <a:t>The South African High Commission at 15 Sussex </a:t>
            </a:r>
            <a:r>
              <a:rPr lang="en-CA" dirty="0" smtClean="0"/>
              <a:t>Dr.</a:t>
            </a:r>
            <a:endParaRPr lang="en-CA" dirty="0"/>
          </a:p>
          <a:p>
            <a:pPr lvl="1"/>
            <a:endParaRPr lang="en-CA" dirty="0"/>
          </a:p>
        </p:txBody>
      </p:sp>
    </p:spTree>
    <p:extLst>
      <p:ext uri="{BB962C8B-B14F-4D97-AF65-F5344CB8AC3E}">
        <p14:creationId xmlns:p14="http://schemas.microsoft.com/office/powerpoint/2010/main" val="194120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 arithmetic</a:t>
            </a:r>
            <a:endParaRPr lang="en-CA" dirty="0"/>
          </a:p>
        </p:txBody>
      </p:sp>
      <p:sp>
        <p:nvSpPr>
          <p:cNvPr id="3" name="Content Placeholder 2"/>
          <p:cNvSpPr>
            <a:spLocks noGrp="1"/>
          </p:cNvSpPr>
          <p:nvPr>
            <p:ph idx="1"/>
          </p:nvPr>
        </p:nvSpPr>
        <p:spPr/>
        <p:txBody>
          <a:bodyPr/>
          <a:lstStyle/>
          <a:p>
            <a:r>
              <a:rPr lang="en-CA" dirty="0" smtClean="0"/>
              <a:t>Suppose you have an array:</a:t>
            </a:r>
          </a:p>
          <a:p>
            <a:pPr marL="0" indent="0">
              <a:buNone/>
            </a:pPr>
            <a:r>
              <a:rPr lang="en-CA" dirty="0" smtClean="0">
                <a:latin typeface="Consolas" panose="020B0609020204030204" pitchFamily="49" charset="0"/>
                <a:cs typeface="Consolas" panose="020B0609020204030204" pitchFamily="49" charset="0"/>
              </a:rPr>
              <a:t>	int *</a:t>
            </a:r>
            <a:r>
              <a:rPr lang="en-CA" dirty="0" err="1" smtClean="0">
                <a:latin typeface="Consolas" panose="020B0609020204030204" pitchFamily="49" charset="0"/>
                <a:cs typeface="Consolas" panose="020B0609020204030204" pitchFamily="49" charset="0"/>
              </a:rPr>
              <a:t>a_data</a:t>
            </a:r>
            <a:r>
              <a:rPr lang="en-CA" dirty="0" smtClean="0">
                <a:latin typeface="Consolas" panose="020B0609020204030204" pitchFamily="49" charset="0"/>
                <a:cs typeface="Consolas" panose="020B0609020204030204" pitchFamily="49" charset="0"/>
              </a:rPr>
              <a:t>{new int[20]{}};</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std::cout &lt;&lt; </a:t>
            </a:r>
            <a:r>
              <a:rPr lang="en-CA" dirty="0" err="1" smtClean="0">
                <a:latin typeface="Consolas" panose="020B0609020204030204" pitchFamily="49" charset="0"/>
                <a:cs typeface="Consolas" panose="020B0609020204030204" pitchFamily="49" charset="0"/>
              </a:rPr>
              <a:t>a_data</a:t>
            </a:r>
            <a:r>
              <a:rPr lang="en-CA" dirty="0" smtClean="0">
                <a:latin typeface="Consolas" panose="020B0609020204030204" pitchFamily="49" charset="0"/>
                <a:cs typeface="Consolas" panose="020B0609020204030204" pitchFamily="49" charset="0"/>
              </a:rPr>
              <a:t> &lt;&lt; std::endl;</a:t>
            </a:r>
          </a:p>
          <a:p>
            <a:endParaRPr lang="en-CA" dirty="0" smtClean="0"/>
          </a:p>
          <a:p>
            <a:pPr lvl="1"/>
            <a:r>
              <a:rPr lang="en-CA" dirty="0" smtClean="0"/>
              <a:t>Suppose that </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a_data</a:t>
            </a:r>
            <a:r>
              <a:rPr lang="en-CA" dirty="0" smtClean="0">
                <a:latin typeface="Consolas" panose="020B0609020204030204" pitchFamily="49" charset="0"/>
                <a:cs typeface="Consolas" panose="020B0609020204030204" pitchFamily="49" charset="0"/>
              </a:rPr>
              <a:t>'</a:t>
            </a:r>
            <a:r>
              <a:rPr lang="en-CA" dirty="0" smtClean="0"/>
              <a:t> is assigned </a:t>
            </a:r>
            <a:r>
              <a:rPr lang="en-CA" dirty="0" smtClean="0">
                <a:latin typeface="Consolas" panose="020B0609020204030204" pitchFamily="49" charset="0"/>
                <a:cs typeface="Consolas" panose="020B0609020204030204" pitchFamily="49" charset="0"/>
              </a:rPr>
              <a:t>0x93a3d0</a:t>
            </a:r>
          </a:p>
          <a:p>
            <a:endParaRPr lang="en-CA" dirty="0" smtClean="0"/>
          </a:p>
          <a:p>
            <a:r>
              <a:rPr lang="en-CA" dirty="0" smtClean="0"/>
              <a:t>Question</a:t>
            </a:r>
            <a:r>
              <a:rPr lang="en-CA" dirty="0" smtClean="0"/>
              <a:t>: What is the value of </a:t>
            </a:r>
            <a:r>
              <a:rPr lang="en-CA" dirty="0" err="1" smtClean="0">
                <a:latin typeface="Consolas" panose="020B0609020204030204" pitchFamily="49" charset="0"/>
                <a:cs typeface="Consolas" panose="020B0609020204030204" pitchFamily="49" charset="0"/>
              </a:rPr>
              <a:t>a_data</a:t>
            </a:r>
            <a:r>
              <a:rPr lang="en-CA" dirty="0" smtClean="0">
                <a:latin typeface="Consolas" panose="020B0609020204030204" pitchFamily="49" charset="0"/>
                <a:cs typeface="Consolas" panose="020B0609020204030204" pitchFamily="49" charset="0"/>
              </a:rPr>
              <a:t> + 1</a:t>
            </a:r>
            <a:r>
              <a:rPr lang="en-CA" dirty="0" smtClean="0"/>
              <a:t>?</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74670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address</a:t>
            </a:r>
            <a:endParaRPr lang="en-CA" dirty="0"/>
          </a:p>
        </p:txBody>
      </p:sp>
      <p:sp>
        <p:nvSpPr>
          <p:cNvPr id="3" name="Content Placeholder 2"/>
          <p:cNvSpPr>
            <a:spLocks noGrp="1"/>
          </p:cNvSpPr>
          <p:nvPr>
            <p:ph idx="1"/>
          </p:nvPr>
        </p:nvSpPr>
        <p:spPr>
          <a:xfrm>
            <a:off x="457200" y="1600200"/>
            <a:ext cx="8686800" cy="4525963"/>
          </a:xfrm>
        </p:spPr>
        <p:txBody>
          <a:bodyPr/>
          <a:lstStyle/>
          <a:p>
            <a:r>
              <a:rPr lang="en-CA" dirty="0" smtClean="0"/>
              <a:t>Let’s try it out:</a:t>
            </a:r>
            <a:endParaRPr lang="en-CA" dirty="0"/>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 {</a:t>
            </a:r>
          </a:p>
          <a:p>
            <a:pPr marL="800100" lvl="2" indent="0">
              <a:buNone/>
            </a:pPr>
            <a:r>
              <a:rPr lang="en-CA" sz="1650" dirty="0">
                <a:latin typeface="Consolas" panose="020B0609020204030204" pitchFamily="49" charset="0"/>
                <a:cs typeface="Consolas" panose="020B0609020204030204" pitchFamily="49" charset="0"/>
              </a:rPr>
              <a:t>    int </a:t>
            </a:r>
            <a:r>
              <a:rPr lang="en-CA" sz="1650" dirty="0" smtClean="0">
                <a:latin typeface="Consolas" panose="020B0609020204030204" pitchFamily="49" charset="0"/>
                <a:cs typeface="Consolas" panose="020B0609020204030204" pitchFamily="49" charset="0"/>
              </a:rPr>
              <a:t>*</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{new int[10]};</a:t>
            </a:r>
            <a:endParaRPr lang="en-CA" sz="1650" dirty="0">
              <a:latin typeface="Consolas" panose="020B0609020204030204" pitchFamily="49" charset="0"/>
              <a:cs typeface="Consolas" panose="020B0609020204030204" pitchFamily="49" charset="0"/>
            </a:endParaRP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std::cout </a:t>
            </a:r>
            <a:r>
              <a:rPr lang="en-CA" sz="1650" dirty="0" smtClean="0">
                <a:latin typeface="Consolas" panose="020B0609020204030204" pitchFamily="49" charset="0"/>
                <a:cs typeface="Consolas" panose="020B0609020204030204" pitchFamily="49" charset="0"/>
              </a:rPr>
              <a:t>&lt;&lt; "</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     == " &lt;&lt;  </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      &lt;&lt; </a:t>
            </a:r>
            <a:r>
              <a:rPr lang="en-CA" sz="1650" dirty="0">
                <a:latin typeface="Consolas" panose="020B0609020204030204" pitchFamily="49" charset="0"/>
                <a:cs typeface="Consolas" panose="020B0609020204030204" pitchFamily="49" charset="0"/>
              </a:rPr>
              <a:t>std::endl</a:t>
            </a:r>
            <a:r>
              <a:rPr lang="en-CA" sz="1650" dirty="0" smtClean="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 + 1 </a:t>
            </a:r>
            <a:r>
              <a:rPr lang="en-CA" sz="1650" dirty="0">
                <a:latin typeface="Consolas" panose="020B0609020204030204" pitchFamily="49" charset="0"/>
                <a:cs typeface="Consolas" panose="020B0609020204030204" pitchFamily="49" charset="0"/>
              </a:rPr>
              <a:t>== " &lt;&lt; </a:t>
            </a:r>
            <a:r>
              <a:rPr lang="en-CA" sz="1650" dirty="0" smtClean="0">
                <a:latin typeface="Consolas" panose="020B0609020204030204" pitchFamily="49" charset="0"/>
                <a:cs typeface="Consolas" panose="020B0609020204030204" pitchFamily="49" charset="0"/>
              </a:rPr>
              <a:t>(</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 + 1) </a:t>
            </a:r>
            <a:r>
              <a:rPr lang="en-CA" sz="1650" dirty="0">
                <a:latin typeface="Consolas" panose="020B0609020204030204" pitchFamily="49" charset="0"/>
                <a:cs typeface="Consolas" panose="020B0609020204030204" pitchFamily="49" charset="0"/>
              </a:rPr>
              <a:t>&lt;&lt; std::endl</a:t>
            </a:r>
            <a:r>
              <a:rPr lang="en-CA" sz="1650" dirty="0" smtClean="0">
                <a:latin typeface="Consolas" panose="020B0609020204030204" pitchFamily="49" charset="0"/>
                <a:cs typeface="Consolas" panose="020B0609020204030204" pitchFamily="49" charset="0"/>
              </a:rPr>
              <a:t>;</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delete[] </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 = nullptr;</a:t>
            </a:r>
            <a:endParaRPr lang="en-CA" sz="1650" dirty="0">
              <a:latin typeface="Consolas" panose="020B0609020204030204" pitchFamily="49" charset="0"/>
              <a:cs typeface="Consolas" panose="020B0609020204030204" pitchFamily="49" charset="0"/>
            </a:endParaRP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return 0;</a:t>
            </a:r>
          </a:p>
          <a:p>
            <a:pPr marL="800100" lvl="2" indent="0">
              <a:buNone/>
            </a:pPr>
            <a:r>
              <a:rPr lang="en-CA" sz="1650" dirty="0" smtClean="0">
                <a:latin typeface="Consolas" panose="020B0609020204030204" pitchFamily="49" charset="0"/>
                <a:cs typeface="Consolas" panose="020B0609020204030204" pitchFamily="49" charset="0"/>
              </a:rPr>
              <a:t>}</a:t>
            </a:r>
            <a:endParaRPr lang="en-CA" dirty="0" smtClean="0"/>
          </a:p>
        </p:txBody>
      </p:sp>
      <p:sp>
        <p:nvSpPr>
          <p:cNvPr id="4" name="Rectangle 3"/>
          <p:cNvSpPr/>
          <p:nvPr/>
        </p:nvSpPr>
        <p:spPr>
          <a:xfrm>
            <a:off x="3672408" y="5388543"/>
            <a:ext cx="4572000" cy="1015663"/>
          </a:xfrm>
          <a:prstGeom prst="rect">
            <a:avLst/>
          </a:prstGeom>
        </p:spPr>
        <p:txBody>
          <a:bodyPr>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a:t>
            </a:r>
            <a:r>
              <a:rPr lang="en-CA" sz="2000" dirty="0" err="1" smtClean="0">
                <a:solidFill>
                  <a:srgbClr val="0070C0"/>
                </a:solidFill>
                <a:latin typeface="Consolas" panose="020B0609020204030204" pitchFamily="49" charset="0"/>
                <a:cs typeface="Consolas" panose="020B0609020204030204" pitchFamily="49" charset="0"/>
              </a:rPr>
              <a:t>a_ray</a:t>
            </a:r>
            <a:r>
              <a:rPr lang="en-CA" sz="2000" dirty="0" smtClean="0">
                <a:solidFill>
                  <a:srgbClr val="0070C0"/>
                </a:solidFill>
                <a:latin typeface="Consolas" panose="020B0609020204030204" pitchFamily="49" charset="0"/>
                <a:cs typeface="Consolas" panose="020B0609020204030204" pitchFamily="49" charset="0"/>
              </a:rPr>
              <a:t>     </a:t>
            </a:r>
            <a:r>
              <a:rPr lang="en-CA" sz="2000" dirty="0">
                <a:solidFill>
                  <a:srgbClr val="0070C0"/>
                </a:solidFill>
                <a:latin typeface="Consolas" panose="020B0609020204030204" pitchFamily="49" charset="0"/>
                <a:cs typeface="Consolas" panose="020B0609020204030204" pitchFamily="49" charset="0"/>
              </a:rPr>
              <a:t>== 0x1fb1010</a:t>
            </a:r>
          </a:p>
          <a:p>
            <a:r>
              <a:rPr lang="en-CA" sz="2000" dirty="0" smtClean="0">
                <a:solidFill>
                  <a:srgbClr val="0070C0"/>
                </a:solidFill>
                <a:latin typeface="Consolas" panose="020B0609020204030204" pitchFamily="49" charset="0"/>
                <a:cs typeface="Consolas" panose="020B0609020204030204" pitchFamily="49" charset="0"/>
              </a:rPr>
              <a:t>   </a:t>
            </a:r>
            <a:r>
              <a:rPr lang="en-CA" sz="2000" dirty="0" err="1" smtClean="0">
                <a:solidFill>
                  <a:srgbClr val="0070C0"/>
                </a:solidFill>
                <a:latin typeface="Consolas" panose="020B0609020204030204" pitchFamily="49" charset="0"/>
                <a:cs typeface="Consolas" panose="020B0609020204030204" pitchFamily="49" charset="0"/>
              </a:rPr>
              <a:t>a_ray</a:t>
            </a:r>
            <a:r>
              <a:rPr lang="en-CA" sz="2000" dirty="0" smtClean="0">
                <a:solidFill>
                  <a:srgbClr val="0070C0"/>
                </a:solidFill>
                <a:latin typeface="Consolas" panose="020B0609020204030204" pitchFamily="49" charset="0"/>
                <a:cs typeface="Consolas" panose="020B0609020204030204" pitchFamily="49" charset="0"/>
              </a:rPr>
              <a:t> </a:t>
            </a:r>
            <a:r>
              <a:rPr lang="en-CA" sz="2000" dirty="0">
                <a:solidFill>
                  <a:srgbClr val="0070C0"/>
                </a:solidFill>
                <a:latin typeface="Consolas" panose="020B0609020204030204" pitchFamily="49" charset="0"/>
                <a:cs typeface="Consolas" panose="020B0609020204030204" pitchFamily="49" charset="0"/>
              </a:rPr>
              <a:t>+ 1 == 0x1fb1014</a:t>
            </a:r>
          </a:p>
        </p:txBody>
      </p:sp>
    </p:spTree>
    <p:extLst>
      <p:ext uri="{BB962C8B-B14F-4D97-AF65-F5344CB8AC3E}">
        <p14:creationId xmlns:p14="http://schemas.microsoft.com/office/powerpoint/2010/main" val="1260923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address</a:t>
            </a:r>
            <a:endParaRPr lang="en-CA" dirty="0"/>
          </a:p>
        </p:txBody>
      </p:sp>
      <p:sp>
        <p:nvSpPr>
          <p:cNvPr id="3" name="Content Placeholder 2"/>
          <p:cNvSpPr>
            <a:spLocks noGrp="1"/>
          </p:cNvSpPr>
          <p:nvPr>
            <p:ph idx="1"/>
          </p:nvPr>
        </p:nvSpPr>
        <p:spPr>
          <a:xfrm>
            <a:off x="457200" y="1600200"/>
            <a:ext cx="8686800" cy="4525963"/>
          </a:xfrm>
        </p:spPr>
        <p:txBody>
          <a:bodyPr/>
          <a:lstStyle/>
          <a:p>
            <a:r>
              <a:rPr lang="en-CA" dirty="0" smtClean="0"/>
              <a:t>Let’s try it with an array of </a:t>
            </a:r>
            <a:r>
              <a:rPr lang="en-CA" dirty="0" smtClean="0">
                <a:latin typeface="Consolas" panose="020B0609020204030204" pitchFamily="49" charset="0"/>
                <a:cs typeface="Consolas" panose="020B0609020204030204" pitchFamily="49" charset="0"/>
              </a:rPr>
              <a:t>double</a:t>
            </a:r>
            <a:r>
              <a:rPr lang="en-CA" dirty="0" smtClean="0"/>
              <a:t>:</a:t>
            </a:r>
            <a:endParaRPr lang="en-CA" dirty="0"/>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 {</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double *</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{new double[10]};</a:t>
            </a:r>
            <a:endParaRPr lang="en-CA" sz="1650" dirty="0">
              <a:latin typeface="Consolas" panose="020B0609020204030204" pitchFamily="49" charset="0"/>
              <a:cs typeface="Consolas" panose="020B0609020204030204" pitchFamily="49" charset="0"/>
            </a:endParaRP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std::cout </a:t>
            </a:r>
            <a:r>
              <a:rPr lang="en-CA" sz="1650" dirty="0" smtClean="0">
                <a:latin typeface="Consolas" panose="020B0609020204030204" pitchFamily="49" charset="0"/>
                <a:cs typeface="Consolas" panose="020B0609020204030204" pitchFamily="49" charset="0"/>
              </a:rPr>
              <a:t>&lt;&lt; "</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     == " &lt;&lt;  </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      &lt;&lt; </a:t>
            </a:r>
            <a:r>
              <a:rPr lang="en-CA" sz="1650" dirty="0">
                <a:latin typeface="Consolas" panose="020B0609020204030204" pitchFamily="49" charset="0"/>
                <a:cs typeface="Consolas" panose="020B0609020204030204" pitchFamily="49" charset="0"/>
              </a:rPr>
              <a:t>std::endl</a:t>
            </a:r>
            <a:r>
              <a:rPr lang="en-CA" sz="1650" dirty="0" smtClean="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 + 1 </a:t>
            </a:r>
            <a:r>
              <a:rPr lang="en-CA" sz="1650" dirty="0">
                <a:latin typeface="Consolas" panose="020B0609020204030204" pitchFamily="49" charset="0"/>
                <a:cs typeface="Consolas" panose="020B0609020204030204" pitchFamily="49" charset="0"/>
              </a:rPr>
              <a:t>== " &lt;&lt; </a:t>
            </a:r>
            <a:r>
              <a:rPr lang="en-CA" sz="1650" dirty="0" smtClean="0">
                <a:latin typeface="Consolas" panose="020B0609020204030204" pitchFamily="49" charset="0"/>
                <a:cs typeface="Consolas" panose="020B0609020204030204" pitchFamily="49" charset="0"/>
              </a:rPr>
              <a:t>(</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 + 1) </a:t>
            </a:r>
            <a:r>
              <a:rPr lang="en-CA" sz="1650" dirty="0">
                <a:latin typeface="Consolas" panose="020B0609020204030204" pitchFamily="49" charset="0"/>
                <a:cs typeface="Consolas" panose="020B0609020204030204" pitchFamily="49" charset="0"/>
              </a:rPr>
              <a:t>&lt;&lt; std::endl;</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delete[] </a:t>
            </a:r>
            <a:r>
              <a:rPr lang="en-CA" sz="1650" dirty="0" err="1">
                <a:latin typeface="Consolas" panose="020B0609020204030204" pitchFamily="49" charset="0"/>
                <a:cs typeface="Consolas" panose="020B0609020204030204" pitchFamily="49" charset="0"/>
              </a:rPr>
              <a:t>a_ray</a:t>
            </a:r>
            <a:r>
              <a:rPr lang="en-CA" sz="1650" dirty="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a:t>
            </a:r>
            <a:r>
              <a:rPr lang="en-CA" sz="1650" dirty="0" err="1">
                <a:latin typeface="Consolas" panose="020B0609020204030204" pitchFamily="49" charset="0"/>
                <a:cs typeface="Consolas" panose="020B0609020204030204" pitchFamily="49" charset="0"/>
              </a:rPr>
              <a:t>a_ray</a:t>
            </a:r>
            <a:r>
              <a:rPr lang="en-CA" sz="1650" dirty="0">
                <a:latin typeface="Consolas" panose="020B0609020204030204" pitchFamily="49" charset="0"/>
                <a:cs typeface="Consolas" panose="020B0609020204030204" pitchFamily="49" charset="0"/>
              </a:rPr>
              <a:t> = nullptr;</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return 0;</a:t>
            </a:r>
          </a:p>
          <a:p>
            <a:pPr marL="800100" lvl="2" indent="0">
              <a:buNone/>
            </a:pPr>
            <a:r>
              <a:rPr lang="en-CA" sz="1650" dirty="0" smtClean="0">
                <a:latin typeface="Consolas" panose="020B0609020204030204" pitchFamily="49" charset="0"/>
                <a:cs typeface="Consolas" panose="020B0609020204030204" pitchFamily="49" charset="0"/>
              </a:rPr>
              <a:t>}</a:t>
            </a:r>
            <a:endParaRPr lang="en-CA" dirty="0" smtClean="0"/>
          </a:p>
        </p:txBody>
      </p:sp>
      <p:sp>
        <p:nvSpPr>
          <p:cNvPr id="4" name="Rectangle 3"/>
          <p:cNvSpPr/>
          <p:nvPr/>
        </p:nvSpPr>
        <p:spPr>
          <a:xfrm>
            <a:off x="3672408" y="5388543"/>
            <a:ext cx="4572000" cy="1015663"/>
          </a:xfrm>
          <a:prstGeom prst="rect">
            <a:avLst/>
          </a:prstGeom>
        </p:spPr>
        <p:txBody>
          <a:bodyPr>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a:t>
            </a:r>
            <a:r>
              <a:rPr lang="en-CA" sz="2000" dirty="0" err="1" smtClean="0">
                <a:solidFill>
                  <a:srgbClr val="0070C0"/>
                </a:solidFill>
                <a:latin typeface="Consolas" panose="020B0609020204030204" pitchFamily="49" charset="0"/>
                <a:cs typeface="Consolas" panose="020B0609020204030204" pitchFamily="49" charset="0"/>
              </a:rPr>
              <a:t>a_ray</a:t>
            </a:r>
            <a:r>
              <a:rPr lang="en-CA" sz="2000" dirty="0" smtClean="0">
                <a:solidFill>
                  <a:srgbClr val="0070C0"/>
                </a:solidFill>
                <a:latin typeface="Consolas" panose="020B0609020204030204" pitchFamily="49" charset="0"/>
                <a:cs typeface="Consolas" panose="020B0609020204030204" pitchFamily="49" charset="0"/>
              </a:rPr>
              <a:t>     </a:t>
            </a:r>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0x1af7010</a:t>
            </a:r>
          </a:p>
          <a:p>
            <a:r>
              <a:rPr lang="en-CA" sz="2000" dirty="0" smtClean="0">
                <a:solidFill>
                  <a:srgbClr val="0070C0"/>
                </a:solidFill>
                <a:latin typeface="Consolas" panose="020B0609020204030204" pitchFamily="49" charset="0"/>
                <a:cs typeface="Consolas" panose="020B0609020204030204" pitchFamily="49" charset="0"/>
              </a:rPr>
              <a:t>   </a:t>
            </a:r>
            <a:r>
              <a:rPr lang="en-CA" sz="2000" dirty="0" err="1" smtClean="0">
                <a:solidFill>
                  <a:srgbClr val="0070C0"/>
                </a:solidFill>
                <a:latin typeface="Consolas" panose="020B0609020204030204" pitchFamily="49" charset="0"/>
                <a:cs typeface="Consolas" panose="020B0609020204030204" pitchFamily="49" charset="0"/>
              </a:rPr>
              <a:t>a_ray</a:t>
            </a:r>
            <a:r>
              <a:rPr lang="en-CA" sz="2000" dirty="0" smtClean="0">
                <a:solidFill>
                  <a:srgbClr val="0070C0"/>
                </a:solidFill>
                <a:latin typeface="Consolas" panose="020B0609020204030204" pitchFamily="49" charset="0"/>
                <a:cs typeface="Consolas" panose="020B0609020204030204" pitchFamily="49" charset="0"/>
              </a:rPr>
              <a:t> </a:t>
            </a:r>
            <a:r>
              <a:rPr lang="en-CA" sz="2000" dirty="0">
                <a:solidFill>
                  <a:srgbClr val="0070C0"/>
                </a:solidFill>
                <a:latin typeface="Consolas" panose="020B0609020204030204" pitchFamily="49" charset="0"/>
                <a:cs typeface="Consolas" panose="020B0609020204030204" pitchFamily="49" charset="0"/>
              </a:rPr>
              <a:t>+ 1 == </a:t>
            </a:r>
            <a:r>
              <a:rPr lang="en-CA" sz="2000" dirty="0" smtClean="0">
                <a:solidFill>
                  <a:srgbClr val="0070C0"/>
                </a:solidFill>
                <a:latin typeface="Consolas" panose="020B0609020204030204" pitchFamily="49" charset="0"/>
                <a:cs typeface="Consolas" panose="020B0609020204030204" pitchFamily="49" charset="0"/>
              </a:rPr>
              <a:t>0x1af7018</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86368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address</a:t>
            </a:r>
            <a:endParaRPr lang="en-CA" dirty="0"/>
          </a:p>
        </p:txBody>
      </p:sp>
      <p:sp>
        <p:nvSpPr>
          <p:cNvPr id="3" name="Content Placeholder 2"/>
          <p:cNvSpPr>
            <a:spLocks noGrp="1"/>
          </p:cNvSpPr>
          <p:nvPr>
            <p:ph idx="1"/>
          </p:nvPr>
        </p:nvSpPr>
        <p:spPr/>
        <p:txBody>
          <a:bodyPr/>
          <a:lstStyle/>
          <a:p>
            <a:r>
              <a:rPr lang="en-CA" dirty="0" smtClean="0"/>
              <a:t>Recall </a:t>
            </a:r>
            <a:r>
              <a:rPr lang="en-CA" dirty="0" smtClean="0"/>
              <a:t>that</a:t>
            </a:r>
          </a:p>
          <a:p>
            <a:pPr lvl="1"/>
            <a:r>
              <a:rPr lang="en-CA" dirty="0" smtClean="0"/>
              <a:t>An </a:t>
            </a:r>
            <a:r>
              <a:rPr lang="en-CA" dirty="0" smtClean="0">
                <a:latin typeface="Consolas" panose="020B0609020204030204" pitchFamily="49" charset="0"/>
              </a:rPr>
              <a:t>int</a:t>
            </a:r>
            <a:r>
              <a:rPr lang="en-CA" dirty="0" smtClean="0"/>
              <a:t> occupies 4 </a:t>
            </a:r>
            <a:r>
              <a:rPr lang="en-CA" dirty="0" smtClean="0"/>
              <a:t>bytes</a:t>
            </a:r>
          </a:p>
          <a:p>
            <a:pPr lvl="1"/>
            <a:r>
              <a:rPr lang="en-CA" dirty="0" smtClean="0"/>
              <a:t>A </a:t>
            </a:r>
            <a:r>
              <a:rPr lang="en-CA" dirty="0" smtClean="0">
                <a:latin typeface="Consolas" panose="020B0609020204030204" pitchFamily="49" charset="0"/>
              </a:rPr>
              <a:t>double</a:t>
            </a:r>
            <a:r>
              <a:rPr lang="en-CA" dirty="0" smtClean="0"/>
              <a:t> occupies 8 bytes</a:t>
            </a:r>
          </a:p>
          <a:p>
            <a:endParaRPr lang="en-CA" dirty="0" smtClean="0"/>
          </a:p>
          <a:p>
            <a:r>
              <a:rPr lang="en-CA" dirty="0" smtClean="0"/>
              <a:t>The compiler says:</a:t>
            </a:r>
          </a:p>
          <a:p>
            <a:pPr marL="457200" lvl="1"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a_ray</a:t>
            </a:r>
            <a:r>
              <a:rPr lang="en-CA" dirty="0" smtClean="0"/>
              <a:t> is the address of a </a:t>
            </a:r>
            <a:r>
              <a:rPr lang="en-CA" dirty="0" smtClean="0">
                <a:latin typeface="Consolas" panose="020B0609020204030204" pitchFamily="49" charset="0"/>
                <a:cs typeface="Consolas" panose="020B0609020204030204" pitchFamily="49" charset="0"/>
              </a:rPr>
              <a:t>double</a:t>
            </a:r>
            <a:r>
              <a:rPr lang="en-CA" dirty="0" smtClean="0"/>
              <a:t>,</a:t>
            </a:r>
          </a:p>
          <a:p>
            <a:pPr marL="457200" lvl="1" indent="0">
              <a:buNone/>
            </a:pPr>
            <a:r>
              <a:rPr lang="en-CA" dirty="0"/>
              <a:t>	</a:t>
            </a:r>
            <a:r>
              <a:rPr lang="en-CA" dirty="0" smtClean="0"/>
              <a:t>    so the next </a:t>
            </a:r>
            <a:r>
              <a:rPr lang="en-CA" dirty="0" smtClean="0">
                <a:latin typeface="Consolas" panose="020B0609020204030204" pitchFamily="49" charset="0"/>
                <a:cs typeface="Consolas" panose="020B0609020204030204" pitchFamily="49" charset="0"/>
              </a:rPr>
              <a:t>double</a:t>
            </a:r>
            <a:r>
              <a:rPr lang="en-CA" dirty="0" smtClean="0"/>
              <a:t> is 8 bytes after the current address…</a:t>
            </a:r>
            <a:endParaRPr lang="en-CA" dirty="0"/>
          </a:p>
        </p:txBody>
      </p:sp>
    </p:spTree>
    <p:extLst>
      <p:ext uri="{BB962C8B-B14F-4D97-AF65-F5344CB8AC3E}">
        <p14:creationId xmlns:p14="http://schemas.microsoft.com/office/powerpoint/2010/main" val="3747688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i="1" dirty="0" smtClean="0"/>
              <a:t>k</a:t>
            </a:r>
            <a:r>
              <a:rPr lang="en-CA" baseline="30000" dirty="0" smtClean="0"/>
              <a:t>th</a:t>
            </a:r>
            <a:r>
              <a:rPr lang="en-CA" dirty="0" smtClean="0"/>
              <a:t> address</a:t>
            </a:r>
            <a:endParaRPr lang="en-CA" dirty="0"/>
          </a:p>
        </p:txBody>
      </p:sp>
      <p:sp>
        <p:nvSpPr>
          <p:cNvPr id="3" name="Content Placeholder 2"/>
          <p:cNvSpPr>
            <a:spLocks noGrp="1"/>
          </p:cNvSpPr>
          <p:nvPr>
            <p:ph idx="1"/>
          </p:nvPr>
        </p:nvSpPr>
        <p:spPr>
          <a:xfrm>
            <a:off x="457200" y="1600200"/>
            <a:ext cx="8686800" cy="4525963"/>
          </a:xfrm>
        </p:spPr>
        <p:txBody>
          <a:bodyPr/>
          <a:lstStyle/>
          <a:p>
            <a:r>
              <a:rPr lang="en-CA" dirty="0" smtClean="0"/>
              <a:t>We can even walk though an array:</a:t>
            </a:r>
            <a:endParaRPr lang="en-CA" dirty="0"/>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 {</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double *</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{new double[6]{0, 1, 2, 3, 4, 42}};</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for ( std::size_t k{0}; k &lt; 6; ++k ) {</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std::cout &lt;&lt;  (</a:t>
            </a:r>
            <a:r>
              <a:rPr lang="en-CA" sz="1650" dirty="0" err="1" smtClean="0">
                <a:latin typeface="Consolas" panose="020B0609020204030204" pitchFamily="49" charset="0"/>
                <a:cs typeface="Consolas" panose="020B0609020204030204" pitchFamily="49" charset="0"/>
              </a:rPr>
              <a:t>a_ray</a:t>
            </a: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k) &lt;&lt; " stores the value " </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&lt;&lt; *(</a:t>
            </a:r>
            <a:r>
              <a:rPr lang="en-CA" sz="1650" dirty="0" err="1" smtClean="0">
                <a:latin typeface="Consolas" panose="020B0609020204030204" pitchFamily="49" charset="0"/>
                <a:cs typeface="Consolas" panose="020B0609020204030204" pitchFamily="49" charset="0"/>
              </a:rPr>
              <a:t>a_ray</a:t>
            </a:r>
            <a:r>
              <a:rPr lang="en-CA" sz="1650" dirty="0" smtClean="0">
                <a:latin typeface="Consolas" panose="020B0609020204030204" pitchFamily="49" charset="0"/>
                <a:cs typeface="Consolas" panose="020B0609020204030204" pitchFamily="49" charset="0"/>
              </a:rPr>
              <a:t> + k) &lt;&lt; std::endl;</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delete[] </a:t>
            </a:r>
            <a:r>
              <a:rPr lang="en-CA" sz="1650" dirty="0" err="1">
                <a:latin typeface="Consolas" panose="020B0609020204030204" pitchFamily="49" charset="0"/>
                <a:cs typeface="Consolas" panose="020B0609020204030204" pitchFamily="49" charset="0"/>
              </a:rPr>
              <a:t>a_ray</a:t>
            </a:r>
            <a:r>
              <a:rPr lang="en-CA" sz="1650" dirty="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a:t>
            </a:r>
            <a:r>
              <a:rPr lang="en-CA" sz="1650" dirty="0" err="1">
                <a:latin typeface="Consolas" panose="020B0609020204030204" pitchFamily="49" charset="0"/>
                <a:cs typeface="Consolas" panose="020B0609020204030204" pitchFamily="49" charset="0"/>
              </a:rPr>
              <a:t>a_ray</a:t>
            </a:r>
            <a:r>
              <a:rPr lang="en-CA" sz="1650" dirty="0">
                <a:latin typeface="Consolas" panose="020B0609020204030204" pitchFamily="49" charset="0"/>
                <a:cs typeface="Consolas" panose="020B0609020204030204" pitchFamily="49" charset="0"/>
              </a:rPr>
              <a:t> = nullptr;</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return 0;</a:t>
            </a:r>
          </a:p>
          <a:p>
            <a:pPr marL="800100" lvl="2" indent="0">
              <a:buNone/>
            </a:pPr>
            <a:r>
              <a:rPr lang="en-CA" sz="1650" dirty="0" smtClean="0">
                <a:latin typeface="Consolas" panose="020B0609020204030204" pitchFamily="49" charset="0"/>
                <a:cs typeface="Consolas" panose="020B0609020204030204" pitchFamily="49" charset="0"/>
              </a:rPr>
              <a:t>}</a:t>
            </a:r>
            <a:endParaRPr lang="en-CA" dirty="0" smtClean="0"/>
          </a:p>
        </p:txBody>
      </p:sp>
      <p:sp>
        <p:nvSpPr>
          <p:cNvPr id="4" name="Rectangle 3"/>
          <p:cNvSpPr/>
          <p:nvPr/>
        </p:nvSpPr>
        <p:spPr>
          <a:xfrm>
            <a:off x="3851920" y="4782051"/>
            <a:ext cx="4572000" cy="2031325"/>
          </a:xfrm>
          <a:prstGeom prst="rect">
            <a:avLst/>
          </a:prstGeom>
        </p:spPr>
        <p:txBody>
          <a:bodyPr>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0x1af0010 stores the value 0</a:t>
            </a:r>
          </a:p>
          <a:p>
            <a:r>
              <a:rPr lang="en-CA" dirty="0" smtClean="0">
                <a:solidFill>
                  <a:srgbClr val="0070C0"/>
                </a:solidFill>
                <a:latin typeface="Consolas" panose="020B0609020204030204" pitchFamily="49" charset="0"/>
                <a:cs typeface="Consolas" panose="020B0609020204030204" pitchFamily="49" charset="0"/>
              </a:rPr>
              <a:t>   0x1af0018 </a:t>
            </a:r>
            <a:r>
              <a:rPr lang="en-CA" dirty="0">
                <a:solidFill>
                  <a:srgbClr val="0070C0"/>
                </a:solidFill>
                <a:latin typeface="Consolas" panose="020B0609020204030204" pitchFamily="49" charset="0"/>
                <a:cs typeface="Consolas" panose="020B0609020204030204" pitchFamily="49" charset="0"/>
              </a:rPr>
              <a:t>stores the value 1</a:t>
            </a:r>
          </a:p>
          <a:p>
            <a:r>
              <a:rPr lang="en-CA" dirty="0" smtClean="0">
                <a:solidFill>
                  <a:srgbClr val="0070C0"/>
                </a:solidFill>
                <a:latin typeface="Consolas" panose="020B0609020204030204" pitchFamily="49" charset="0"/>
                <a:cs typeface="Consolas" panose="020B0609020204030204" pitchFamily="49" charset="0"/>
              </a:rPr>
              <a:t>   0x1af0020 </a:t>
            </a:r>
            <a:r>
              <a:rPr lang="en-CA" dirty="0">
                <a:solidFill>
                  <a:srgbClr val="0070C0"/>
                </a:solidFill>
                <a:latin typeface="Consolas" panose="020B0609020204030204" pitchFamily="49" charset="0"/>
                <a:cs typeface="Consolas" panose="020B0609020204030204" pitchFamily="49" charset="0"/>
              </a:rPr>
              <a:t>stores the value 2</a:t>
            </a:r>
          </a:p>
          <a:p>
            <a:r>
              <a:rPr lang="en-CA" dirty="0" smtClean="0">
                <a:solidFill>
                  <a:srgbClr val="0070C0"/>
                </a:solidFill>
                <a:latin typeface="Consolas" panose="020B0609020204030204" pitchFamily="49" charset="0"/>
                <a:cs typeface="Consolas" panose="020B0609020204030204" pitchFamily="49" charset="0"/>
              </a:rPr>
              <a:t>   0x1af0028 </a:t>
            </a:r>
            <a:r>
              <a:rPr lang="en-CA" dirty="0">
                <a:solidFill>
                  <a:srgbClr val="0070C0"/>
                </a:solidFill>
                <a:latin typeface="Consolas" panose="020B0609020204030204" pitchFamily="49" charset="0"/>
                <a:cs typeface="Consolas" panose="020B0609020204030204" pitchFamily="49" charset="0"/>
              </a:rPr>
              <a:t>stores the value 3</a:t>
            </a:r>
          </a:p>
          <a:p>
            <a:r>
              <a:rPr lang="en-CA" dirty="0" smtClean="0">
                <a:solidFill>
                  <a:srgbClr val="0070C0"/>
                </a:solidFill>
                <a:latin typeface="Consolas" panose="020B0609020204030204" pitchFamily="49" charset="0"/>
                <a:cs typeface="Consolas" panose="020B0609020204030204" pitchFamily="49" charset="0"/>
              </a:rPr>
              <a:t>   0x1af0030 </a:t>
            </a:r>
            <a:r>
              <a:rPr lang="en-CA" dirty="0">
                <a:solidFill>
                  <a:srgbClr val="0070C0"/>
                </a:solidFill>
                <a:latin typeface="Consolas" panose="020B0609020204030204" pitchFamily="49" charset="0"/>
                <a:cs typeface="Consolas" panose="020B0609020204030204" pitchFamily="49" charset="0"/>
              </a:rPr>
              <a:t>stores the value 4</a:t>
            </a:r>
          </a:p>
          <a:p>
            <a:r>
              <a:rPr lang="en-CA" dirty="0" smtClean="0">
                <a:solidFill>
                  <a:srgbClr val="0070C0"/>
                </a:solidFill>
                <a:latin typeface="Consolas" panose="020B0609020204030204" pitchFamily="49" charset="0"/>
                <a:cs typeface="Consolas" panose="020B0609020204030204" pitchFamily="49" charset="0"/>
              </a:rPr>
              <a:t>   0x1af0038 </a:t>
            </a:r>
            <a:r>
              <a:rPr lang="en-CA" dirty="0">
                <a:solidFill>
                  <a:srgbClr val="0070C0"/>
                </a:solidFill>
                <a:latin typeface="Consolas" panose="020B0609020204030204" pitchFamily="49" charset="0"/>
                <a:cs typeface="Consolas" panose="020B0609020204030204" pitchFamily="49" charset="0"/>
              </a:rPr>
              <a:t>stores the value </a:t>
            </a:r>
            <a:r>
              <a:rPr lang="en-CA" dirty="0" smtClean="0">
                <a:solidFill>
                  <a:srgbClr val="0070C0"/>
                </a:solidFill>
                <a:latin typeface="Consolas" panose="020B0609020204030204" pitchFamily="49" charset="0"/>
                <a:cs typeface="Consolas" panose="020B0609020204030204" pitchFamily="49" charset="0"/>
              </a:rPr>
              <a:t>42</a:t>
            </a:r>
          </a:p>
        </p:txBody>
      </p:sp>
    </p:spTree>
    <p:extLst>
      <p:ext uri="{BB962C8B-B14F-4D97-AF65-F5344CB8AC3E}">
        <p14:creationId xmlns:p14="http://schemas.microsoft.com/office/powerpoint/2010/main" val="1286663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78244</TotalTime>
  <Words>1486</Words>
  <Application>Microsoft Office PowerPoint</Application>
  <PresentationFormat>On-screen Show (4:3)</PresentationFormat>
  <Paragraphs>279</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Calibri</vt:lpstr>
      <vt:lpstr>Consolas</vt:lpstr>
      <vt:lpstr>Constantia</vt:lpstr>
      <vt:lpstr>Georgia</vt:lpstr>
      <vt:lpstr>Times New Roman</vt:lpstr>
      <vt:lpstr>Custom Design</vt:lpstr>
      <vt:lpstr>Pointer arithmetic</vt:lpstr>
      <vt:lpstr>Outline</vt:lpstr>
      <vt:lpstr>Pointer arithmetic</vt:lpstr>
      <vt:lpstr>Pointer arithmetic</vt:lpstr>
      <vt:lpstr>Pointer arithmetic</vt:lpstr>
      <vt:lpstr>Next address</vt:lpstr>
      <vt:lpstr>Next address</vt:lpstr>
      <vt:lpstr>Next address</vt:lpstr>
      <vt:lpstr>The kth address</vt:lpstr>
      <vt:lpstr>Array entries</vt:lpstr>
      <vt:lpstr>Array entries</vt:lpstr>
      <vt:lpstr>Array entries</vt:lpstr>
      <vt:lpstr>Walking through arrays</vt:lpstr>
      <vt:lpstr>Walking through arrays</vt:lpstr>
      <vt:lpstr>Pointer differences</vt:lpstr>
      <vt:lpstr>Pointer differences</vt:lpstr>
      <vt:lpstr>Pointer differences</vt:lpstr>
      <vt:lpstr>Pointer differences</vt:lpstr>
      <vt:lpstr>Pointer differences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1347</cp:revision>
  <dcterms:created xsi:type="dcterms:W3CDTF">2009-09-11T23:00:44Z</dcterms:created>
  <dcterms:modified xsi:type="dcterms:W3CDTF">2019-07-08T19:23:53Z</dcterms:modified>
</cp:coreProperties>
</file>